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8"/>
  </p:notesMasterIdLst>
  <p:handoutMasterIdLst>
    <p:handoutMasterId r:id="rId29"/>
  </p:handoutMasterIdLst>
  <p:sldIdLst>
    <p:sldId id="256" r:id="rId2"/>
    <p:sldId id="377" r:id="rId3"/>
    <p:sldId id="379" r:id="rId4"/>
    <p:sldId id="384" r:id="rId5"/>
    <p:sldId id="385" r:id="rId6"/>
    <p:sldId id="387" r:id="rId7"/>
    <p:sldId id="405" r:id="rId8"/>
    <p:sldId id="399" r:id="rId9"/>
    <p:sldId id="388" r:id="rId10"/>
    <p:sldId id="404" r:id="rId11"/>
    <p:sldId id="400" r:id="rId12"/>
    <p:sldId id="397" r:id="rId13"/>
    <p:sldId id="392" r:id="rId14"/>
    <p:sldId id="401" r:id="rId15"/>
    <p:sldId id="402" r:id="rId16"/>
    <p:sldId id="408" r:id="rId17"/>
    <p:sldId id="403" r:id="rId18"/>
    <p:sldId id="407" r:id="rId19"/>
    <p:sldId id="410" r:id="rId20"/>
    <p:sldId id="409" r:id="rId21"/>
    <p:sldId id="411" r:id="rId22"/>
    <p:sldId id="412" r:id="rId23"/>
    <p:sldId id="413" r:id="rId24"/>
    <p:sldId id="414" r:id="rId25"/>
    <p:sldId id="406" r:id="rId26"/>
    <p:sldId id="393" r:id="rId27"/>
  </p:sldIdLst>
  <p:sldSz cx="9144000" cy="6858000" type="screen4x3"/>
  <p:notesSz cx="6797675" cy="9928225"/>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0000FF"/>
    <a:srgbClr val="006600"/>
    <a:srgbClr val="C0C0C0"/>
    <a:srgbClr val="3366FF"/>
    <a:srgbClr val="360036"/>
    <a:srgbClr val="660033"/>
    <a:srgbClr val="640064"/>
    <a:srgbClr val="660066"/>
    <a:srgbClr val="420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63" autoAdjust="0"/>
    <p:restoredTop sz="95400" autoAdjust="0"/>
  </p:normalViewPr>
  <p:slideViewPr>
    <p:cSldViewPr>
      <p:cViewPr varScale="1">
        <p:scale>
          <a:sx n="86" d="100"/>
          <a:sy n="86" d="100"/>
        </p:scale>
        <p:origin x="1363" y="5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a:defRPr sz="1200"/>
            </a:lvl1pPr>
          </a:lstStyle>
          <a:p>
            <a:fld id="{7D310E3E-C64B-41A4-A508-8CE0ED81C3D3}" type="datetimeFigureOut">
              <a:rPr lang="en-US" smtClean="0"/>
              <a:pPr/>
              <a:t>10/31/2021</a:t>
            </a:fld>
            <a:endParaRPr lang="en-US"/>
          </a:p>
        </p:txBody>
      </p:sp>
      <p:sp>
        <p:nvSpPr>
          <p:cNvPr id="4" name="Footer Placeholder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0443" y="9430091"/>
            <a:ext cx="2945659" cy="496411"/>
          </a:xfrm>
          <a:prstGeom prst="rect">
            <a:avLst/>
          </a:prstGeom>
        </p:spPr>
        <p:txBody>
          <a:bodyPr vert="horz" lIns="91440" tIns="45720" rIns="91440" bIns="45720" rtlCol="0" anchor="b"/>
          <a:lstStyle>
            <a:lvl1pPr algn="r">
              <a:defRPr sz="1200"/>
            </a:lvl1pPr>
          </a:lstStyle>
          <a:p>
            <a:fld id="{39E26A7D-2792-4F03-9F91-B961D07F1853}" type="slidenum">
              <a:rPr lang="en-US" smtClean="0"/>
              <a:pPr/>
              <a:t>‹#›</a:t>
            </a:fld>
            <a:endParaRPr lang="en-US"/>
          </a:p>
        </p:txBody>
      </p:sp>
    </p:spTree>
    <p:extLst>
      <p:ext uri="{BB962C8B-B14F-4D97-AF65-F5344CB8AC3E}">
        <p14:creationId xmlns:p14="http://schemas.microsoft.com/office/powerpoint/2010/main" val="1598463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45659" cy="4964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850443" y="0"/>
            <a:ext cx="2945659" cy="4964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148"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79768" y="4715907"/>
            <a:ext cx="5438140" cy="446770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430091"/>
            <a:ext cx="2945659" cy="49641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850443" y="9430091"/>
            <a:ext cx="2945659" cy="49641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6B286DB-C50B-484C-A5B6-2AE944CA4CB5}" type="slidenum">
              <a:rPr lang="en-US"/>
              <a:pPr/>
              <a:t>‹#›</a:t>
            </a:fld>
            <a:endParaRPr lang="en-US"/>
          </a:p>
        </p:txBody>
      </p:sp>
    </p:spTree>
    <p:extLst>
      <p:ext uri="{BB962C8B-B14F-4D97-AF65-F5344CB8AC3E}">
        <p14:creationId xmlns:p14="http://schemas.microsoft.com/office/powerpoint/2010/main" val="17416686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Convention_(norm)"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en.wikipedia.org/wiki/EBay" TargetMode="External"/><Relationship Id="rId5" Type="http://schemas.openxmlformats.org/officeDocument/2006/relationships/hyperlink" Target="https://en.wikipedia.org/wiki/IPhone" TargetMode="External"/><Relationship Id="rId4" Type="http://schemas.openxmlformats.org/officeDocument/2006/relationships/hyperlink" Target="https://en.wikipedia.org/wiki/Capitalization"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defRPr/>
            </a:pPr>
            <a:r>
              <a:rPr lang="en-US" dirty="0"/>
              <a:t>Welcome to the lecture. In this lecture you will learn to write your own class. At the end of this lecture, you will be able to </a:t>
            </a:r>
            <a:r>
              <a:rPr lang="en-SG" dirty="0">
                <a:latin typeface="Segoe UI" panose="020B0502040204020203" pitchFamily="34" charset="0"/>
                <a:cs typeface="Segoe UI" panose="020B0502040204020203" pitchFamily="34" charset="0"/>
              </a:rPr>
              <a:t>d</a:t>
            </a:r>
            <a:r>
              <a:rPr lang="en-SG" altLang="en-US" dirty="0">
                <a:latin typeface="Segoe UI" panose="020B0502040204020203" pitchFamily="34" charset="0"/>
                <a:cs typeface="Segoe UI" panose="020B0502040204020203" pitchFamily="34" charset="0"/>
              </a:rPr>
              <a:t>escribe what is User-defined Class, Discuss the concept of Encapsulation, </a:t>
            </a:r>
          </a:p>
          <a:p>
            <a:pPr>
              <a:lnSpc>
                <a:spcPct val="150000"/>
              </a:lnSpc>
              <a:defRPr/>
            </a:pPr>
            <a:r>
              <a:rPr lang="en-US" altLang="en-US" dirty="0">
                <a:latin typeface="Segoe UI" panose="020B0502040204020203" pitchFamily="34" charset="0"/>
                <a:cs typeface="Segoe UI" panose="020B0502040204020203" pitchFamily="34" charset="0"/>
              </a:rPr>
              <a:t>Implement a Class and Access data and methods of an object</a:t>
            </a:r>
            <a:endParaRPr lang="en-US"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2</a:t>
            </a:fld>
            <a:endParaRPr lang="en-US"/>
          </a:p>
        </p:txBody>
      </p:sp>
    </p:spTree>
    <p:extLst>
      <p:ext uri="{BB962C8B-B14F-4D97-AF65-F5344CB8AC3E}">
        <p14:creationId xmlns:p14="http://schemas.microsoft.com/office/powerpoint/2010/main" val="863207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 3.0 onwards, property declaration has been made easy if you don't want to apply some logic in get or set. Instead of defining the full property, you can use the simplified version as shown in the example here. The code in left hand side can be </a:t>
            </a:r>
            <a:r>
              <a:rPr lang="en-US" dirty="0" err="1"/>
              <a:t>simplied</a:t>
            </a:r>
            <a:r>
              <a:rPr lang="en-US" dirty="0"/>
              <a:t> to the code in the right hand side.</a:t>
            </a:r>
          </a:p>
          <a:p>
            <a:r>
              <a:rPr lang="en-US" dirty="0"/>
              <a:t>Notice that there is no private backing field in the simplified version. The backing field will be created automatically by the compiler. You can work with an automated property as you would with a normal property of the class. Automated-implemented property is just for easy declaration of the property when no additional logic is required in the property accessors.</a:t>
            </a:r>
          </a:p>
        </p:txBody>
      </p:sp>
      <p:sp>
        <p:nvSpPr>
          <p:cNvPr id="4" name="Slide Number Placeholder 3"/>
          <p:cNvSpPr>
            <a:spLocks noGrp="1"/>
          </p:cNvSpPr>
          <p:nvPr>
            <p:ph type="sldNum" sz="quarter" idx="5"/>
          </p:nvPr>
        </p:nvSpPr>
        <p:spPr/>
        <p:txBody>
          <a:bodyPr/>
          <a:lstStyle/>
          <a:p>
            <a:fld id="{26B286DB-C50B-484C-A5B6-2AE944CA4CB5}" type="slidenum">
              <a:rPr lang="en-US" smtClean="0"/>
              <a:pPr/>
              <a:t>11</a:t>
            </a:fld>
            <a:endParaRPr lang="en-US"/>
          </a:p>
        </p:txBody>
      </p:sp>
    </p:spTree>
    <p:extLst>
      <p:ext uri="{BB962C8B-B14F-4D97-AF65-F5344CB8AC3E}">
        <p14:creationId xmlns:p14="http://schemas.microsoft.com/office/powerpoint/2010/main" val="595433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3 types of methods in a user-defined class.</a:t>
            </a:r>
          </a:p>
          <a:p>
            <a:r>
              <a:rPr lang="en-US" dirty="0"/>
              <a:t>Firstly, constructor. A constructor is to be used for creating objects of the class.</a:t>
            </a:r>
          </a:p>
          <a:p>
            <a:r>
              <a:rPr lang="en-US" dirty="0"/>
              <a:t>Next there are other methods for performing some specific task such as to deposit money in </a:t>
            </a:r>
            <a:r>
              <a:rPr lang="en-US" dirty="0" err="1"/>
              <a:t>SavingsAccount</a:t>
            </a:r>
            <a:r>
              <a:rPr lang="en-US" dirty="0"/>
              <a:t> class.</a:t>
            </a:r>
          </a:p>
          <a:p>
            <a:r>
              <a:rPr lang="en-US" dirty="0"/>
              <a:t>All classes usually contains a </a:t>
            </a:r>
            <a:r>
              <a:rPr lang="en-US" dirty="0" err="1"/>
              <a:t>ToString</a:t>
            </a:r>
            <a:r>
              <a:rPr lang="en-US" dirty="0"/>
              <a:t> method which returns the information of an object.</a:t>
            </a:r>
          </a:p>
          <a:p>
            <a:r>
              <a:rPr lang="en-US" dirty="0"/>
              <a:t>We will look at the detail of each of these methods in the next few slides.</a:t>
            </a:r>
          </a:p>
        </p:txBody>
      </p:sp>
      <p:sp>
        <p:nvSpPr>
          <p:cNvPr id="4" name="Slide Number Placeholder 3"/>
          <p:cNvSpPr>
            <a:spLocks noGrp="1"/>
          </p:cNvSpPr>
          <p:nvPr>
            <p:ph type="sldNum" sz="quarter" idx="5"/>
          </p:nvPr>
        </p:nvSpPr>
        <p:spPr/>
        <p:txBody>
          <a:bodyPr/>
          <a:lstStyle/>
          <a:p>
            <a:fld id="{26B286DB-C50B-484C-A5B6-2AE944CA4CB5}" type="slidenum">
              <a:rPr lang="en-US" smtClean="0"/>
              <a:pPr/>
              <a:t>12</a:t>
            </a:fld>
            <a:endParaRPr lang="en-US"/>
          </a:p>
        </p:txBody>
      </p:sp>
    </p:spTree>
    <p:extLst>
      <p:ext uri="{BB962C8B-B14F-4D97-AF65-F5344CB8AC3E}">
        <p14:creationId xmlns:p14="http://schemas.microsoft.com/office/powerpoint/2010/main" val="2029894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CCCE87DD-8F4A-45BC-B2D6-1A7915FEEA8D}"/>
              </a:ext>
            </a:extLst>
          </p:cNvPr>
          <p:cNvSpPr>
            <a:spLocks noGrp="1" noRot="1" noChangeAspect="1" noChangeArrowheads="1" noTextEdit="1"/>
          </p:cNvSpPr>
          <p:nvPr>
            <p:ph type="sldImg"/>
          </p:nvPr>
        </p:nvSpPr>
        <p:spPr>
          <a:ln/>
        </p:spPr>
      </p:sp>
      <p:sp>
        <p:nvSpPr>
          <p:cNvPr id="23555" name="Notes Placeholder 2">
            <a:extLst>
              <a:ext uri="{FF2B5EF4-FFF2-40B4-BE49-F238E27FC236}">
                <a16:creationId xmlns:a16="http://schemas.microsoft.com/office/drawing/2014/main" id="{5DC4D14C-B376-413C-8712-2CA9ADCDB9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A class can have parameterized or no-argument constructors. Constructor with parameter is known as parameterized constructor. On the other hand, constructor without parameter is known as no-argument constructor. A no-argument constructor is also known as default constructor. If a class does not contain any constructor, a default constructor is automatically added so that objects can be created. The constructor will be called when you create an instance of a class. Constructors must have the same name as the class itself and it does not have any return type. General syntax to define a constructor is shown here. We will look at the example on the next slide. </a:t>
            </a:r>
          </a:p>
        </p:txBody>
      </p:sp>
      <p:sp>
        <p:nvSpPr>
          <p:cNvPr id="4" name="Slide Number Placeholder 3">
            <a:extLst>
              <a:ext uri="{FF2B5EF4-FFF2-40B4-BE49-F238E27FC236}">
                <a16:creationId xmlns:a16="http://schemas.microsoft.com/office/drawing/2014/main" id="{3ED85315-3774-4D8E-9881-FEEE0C560F8E}"/>
              </a:ext>
            </a:extLst>
          </p:cNvPr>
          <p:cNvSpPr>
            <a:spLocks noGrp="1"/>
          </p:cNvSpPr>
          <p:nvPr>
            <p:ph type="sldNum" sz="quarter" idx="5"/>
          </p:nvPr>
        </p:nvSpPr>
        <p:spPr/>
        <p:txBody>
          <a:bodyPr/>
          <a:lstStyle/>
          <a:p>
            <a:pPr>
              <a:defRPr/>
            </a:pPr>
            <a:fld id="{959A464D-8962-4DF7-A93D-CA885DE27C46}" type="slidenum">
              <a:rPr lang="en-US" smtClean="0"/>
              <a:pPr>
                <a:defRPr/>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9B5FADEE-2E2A-4445-8D1A-B3962877FCEC}"/>
              </a:ext>
            </a:extLst>
          </p:cNvPr>
          <p:cNvSpPr>
            <a:spLocks noGrp="1" noRot="1" noChangeAspect="1" noChangeArrowheads="1" noTextEdit="1"/>
          </p:cNvSpPr>
          <p:nvPr>
            <p:ph type="sldImg"/>
          </p:nvPr>
        </p:nvSpPr>
        <p:spPr>
          <a:ln/>
        </p:spPr>
      </p:sp>
      <p:sp>
        <p:nvSpPr>
          <p:cNvPr id="25603" name="Notes Placeholder 2">
            <a:extLst>
              <a:ext uri="{FF2B5EF4-FFF2-40B4-BE49-F238E27FC236}">
                <a16:creationId xmlns:a16="http://schemas.microsoft.com/office/drawing/2014/main" id="{D7C15082-45AA-40BE-9017-52C6794BE3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altLang="en-US" dirty="0">
                <a:latin typeface="Arial" panose="020B0604020202020204" pitchFamily="34" charset="0"/>
              </a:rPr>
              <a:t>The class element diagram shows that the </a:t>
            </a:r>
            <a:r>
              <a:rPr lang="en-SG" altLang="en-US" dirty="0" err="1">
                <a:latin typeface="Arial" panose="020B0604020202020204" pitchFamily="34" charset="0"/>
              </a:rPr>
              <a:t>SavingsAccount</a:t>
            </a:r>
            <a:r>
              <a:rPr lang="en-SG" altLang="en-US" dirty="0">
                <a:latin typeface="Arial" panose="020B0604020202020204" pitchFamily="34" charset="0"/>
              </a:rPr>
              <a:t> class has two constructor, one without any parameter, the other one with 3 parameters, the first two are string type and the last one is a double type. These 3 parameters are to be used to set the values of the 3 attributes in the same order shown in the diagram.</a:t>
            </a:r>
          </a:p>
          <a:p>
            <a:r>
              <a:rPr lang="en-SG" altLang="en-US" dirty="0">
                <a:latin typeface="Arial" panose="020B0604020202020204" pitchFamily="34" charset="0"/>
              </a:rPr>
              <a:t>To define the default constructor, it will simply be public </a:t>
            </a:r>
            <a:r>
              <a:rPr lang="en-SG" altLang="en-US" dirty="0" err="1">
                <a:latin typeface="Arial" panose="020B0604020202020204" pitchFamily="34" charset="0"/>
              </a:rPr>
              <a:t>SavingsAccount</a:t>
            </a:r>
            <a:r>
              <a:rPr lang="en-SG" altLang="en-US" dirty="0">
                <a:latin typeface="Arial" panose="020B0604020202020204" pitchFamily="34" charset="0"/>
              </a:rPr>
              <a:t> followed by a pair of empty parenthesis since there’s no arguments to be given, and a pair of braces without any statement inside. When this constructor is executed, it will set the attributes to the default values, that is, 0 for numeric value and null for string value.</a:t>
            </a:r>
          </a:p>
          <a:p>
            <a:r>
              <a:rPr lang="en-SG" altLang="en-US" dirty="0">
                <a:latin typeface="Arial" panose="020B0604020202020204" pitchFamily="34" charset="0"/>
              </a:rPr>
              <a:t>To define the parameterised constructor, we enclose the parameters in the parenthesis and assigns the values of the parameters to the attributes in the body of the constructor.</a:t>
            </a:r>
          </a:p>
          <a:p>
            <a:r>
              <a:rPr lang="en-SG" altLang="en-US" dirty="0">
                <a:latin typeface="Arial" panose="020B0604020202020204" pitchFamily="34" charset="0"/>
              </a:rPr>
              <a:t>You may create a </a:t>
            </a:r>
            <a:r>
              <a:rPr lang="en-SG" altLang="en-US" dirty="0" err="1">
                <a:latin typeface="Arial" panose="020B0604020202020204" pitchFamily="34" charset="0"/>
              </a:rPr>
              <a:t>SavingsAccount</a:t>
            </a:r>
            <a:r>
              <a:rPr lang="en-SG" altLang="en-US" dirty="0">
                <a:latin typeface="Arial" panose="020B0604020202020204" pitchFamily="34" charset="0"/>
              </a:rPr>
              <a:t> object in another class by using the new keyword which invokes the constructor. As you have defined these two constructors, you may create a </a:t>
            </a:r>
            <a:r>
              <a:rPr lang="en-SG" altLang="en-US" dirty="0" err="1">
                <a:latin typeface="Arial" panose="020B0604020202020204" pitchFamily="34" charset="0"/>
              </a:rPr>
              <a:t>SavingsAccount</a:t>
            </a:r>
            <a:r>
              <a:rPr lang="en-SG" altLang="en-US" dirty="0">
                <a:latin typeface="Arial" panose="020B0604020202020204" pitchFamily="34" charset="0"/>
              </a:rPr>
              <a:t> object without parameter simply by calling new </a:t>
            </a:r>
            <a:r>
              <a:rPr lang="en-SG" altLang="en-US" dirty="0" err="1">
                <a:latin typeface="Arial" panose="020B0604020202020204" pitchFamily="34" charset="0"/>
              </a:rPr>
              <a:t>SAvingsAccount</a:t>
            </a:r>
            <a:r>
              <a:rPr lang="en-SG" altLang="en-US" dirty="0">
                <a:latin typeface="Arial" panose="020B0604020202020204" pitchFamily="34" charset="0"/>
              </a:rPr>
              <a:t> followed by a pair of empty parentheses or new </a:t>
            </a:r>
            <a:r>
              <a:rPr lang="en-SG" altLang="en-US" dirty="0" err="1">
                <a:latin typeface="Arial" panose="020B0604020202020204" pitchFamily="34" charset="0"/>
              </a:rPr>
              <a:t>SavingsAccount</a:t>
            </a:r>
            <a:r>
              <a:rPr lang="en-SG" altLang="en-US" dirty="0">
                <a:latin typeface="Arial" panose="020B0604020202020204" pitchFamily="34" charset="0"/>
              </a:rPr>
              <a:t> and specify the values to be passed in in the parentheses. Do note that the type and order of argument must match with the parameters of the constructor.</a:t>
            </a:r>
          </a:p>
        </p:txBody>
      </p:sp>
      <p:sp>
        <p:nvSpPr>
          <p:cNvPr id="4" name="Slide Number Placeholder 3">
            <a:extLst>
              <a:ext uri="{FF2B5EF4-FFF2-40B4-BE49-F238E27FC236}">
                <a16:creationId xmlns:a16="http://schemas.microsoft.com/office/drawing/2014/main" id="{3ED85315-3774-4D8E-9881-FEEE0C560F8E}"/>
              </a:ext>
            </a:extLst>
          </p:cNvPr>
          <p:cNvSpPr>
            <a:spLocks noGrp="1"/>
          </p:cNvSpPr>
          <p:nvPr>
            <p:ph type="sldNum" sz="quarter" idx="5"/>
          </p:nvPr>
        </p:nvSpPr>
        <p:spPr/>
        <p:txBody>
          <a:bodyPr/>
          <a:lstStyle/>
          <a:p>
            <a:pPr>
              <a:defRPr/>
            </a:pPr>
            <a:fld id="{8B63A4EB-1AC2-498A-8181-3D8BB4EBA78D}" type="slidenum">
              <a:rPr lang="en-US" smtClean="0"/>
              <a:pPr>
                <a:defRPr/>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AB36DE70-D826-4747-8518-AD2CAE0A4210}"/>
              </a:ext>
            </a:extLst>
          </p:cNvPr>
          <p:cNvSpPr>
            <a:spLocks noGrp="1" noRot="1" noChangeAspect="1" noChangeArrowheads="1" noTextEdit="1"/>
          </p:cNvSpPr>
          <p:nvPr>
            <p:ph type="sldImg"/>
          </p:nvPr>
        </p:nvSpPr>
        <p:spPr>
          <a:ln/>
        </p:spPr>
      </p:sp>
      <p:sp>
        <p:nvSpPr>
          <p:cNvPr id="27651" name="Notes Placeholder 2">
            <a:extLst>
              <a:ext uri="{FF2B5EF4-FFF2-40B4-BE49-F238E27FC236}">
                <a16:creationId xmlns:a16="http://schemas.microsoft.com/office/drawing/2014/main" id="{C5DF7B7E-DBD0-44D6-BDBA-61777C29BE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altLang="en-US" dirty="0">
                <a:latin typeface="Arial" panose="020B0604020202020204" pitchFamily="34" charset="0"/>
              </a:rPr>
              <a:t>Writing methods in class is similar to writing any other methods that you learnt in the first week except that the keyword static is not there. This is because they are instance methods to be called with the instance whereas the methods that we learnt in week 1 are static methods to be called directly without any instances.</a:t>
            </a:r>
          </a:p>
          <a:p>
            <a:r>
              <a:rPr lang="en-SG" altLang="en-US" dirty="0">
                <a:latin typeface="Arial" panose="020B0604020202020204" pitchFamily="34" charset="0"/>
              </a:rPr>
              <a:t>For example, The method Deposit takes a double value as the parameter that indicates the amount to deposit to the account. It updates the balance with the amount which is the attribute hence it doesn’t need to return any value. To define this method in the class, the method heading will be public void Deposit with the parameter amount declared as double. The method body increases Balance by the value in amount.</a:t>
            </a:r>
          </a:p>
          <a:p>
            <a:r>
              <a:rPr lang="en-SG" altLang="en-US" dirty="0">
                <a:latin typeface="Arial" panose="020B0604020202020204" pitchFamily="34" charset="0"/>
              </a:rPr>
              <a:t>Another example, the method Withdraw that takes a double value as the parameter indicating the amount to withdraw from the account. There may be cases that there is insufficient balance for the withdrawal to take place, thus a value of type bool will be returned back to indicate whether withdrawal is successful. The other class that calls this method may make use of the value returned for some follow up action. As you can see here, the method body is a bit long because an if-else statement is used for the checking. The value in amount is subtracted from balance only if it is less than or equal to balance.</a:t>
            </a:r>
          </a:p>
        </p:txBody>
      </p:sp>
      <p:sp>
        <p:nvSpPr>
          <p:cNvPr id="4" name="Slide Number Placeholder 3">
            <a:extLst>
              <a:ext uri="{FF2B5EF4-FFF2-40B4-BE49-F238E27FC236}">
                <a16:creationId xmlns:a16="http://schemas.microsoft.com/office/drawing/2014/main" id="{3ED85315-3774-4D8E-9881-FEEE0C560F8E}"/>
              </a:ext>
            </a:extLst>
          </p:cNvPr>
          <p:cNvSpPr>
            <a:spLocks noGrp="1"/>
          </p:cNvSpPr>
          <p:nvPr>
            <p:ph type="sldNum" sz="quarter" idx="5"/>
          </p:nvPr>
        </p:nvSpPr>
        <p:spPr/>
        <p:txBody>
          <a:bodyPr/>
          <a:lstStyle/>
          <a:p>
            <a:pPr>
              <a:defRPr/>
            </a:pPr>
            <a:fld id="{EC334A62-513F-4E9C-B8F3-23EE5ECA03A2}" type="slidenum">
              <a:rPr lang="en-US" smtClean="0"/>
              <a:pPr>
                <a:defRPr/>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instance methods are defined, you may use the dot notation to call the method from another class. You are able to access the methods because they are declared with the public access modifier.</a:t>
            </a:r>
          </a:p>
          <a:p>
            <a:r>
              <a:rPr lang="en-US" dirty="0"/>
              <a:t>For example, if you have created the </a:t>
            </a:r>
            <a:r>
              <a:rPr lang="en-US" dirty="0" err="1"/>
              <a:t>SavingsAccount</a:t>
            </a:r>
            <a:r>
              <a:rPr lang="en-US" dirty="0"/>
              <a:t> object acc1 in Program class, to withdraw $50 from acc1, the statement acc1.Withdraw(50) is used. Some of you may ask what happens to the value returned. In this statement, it ignores the value returned. Of course you may assign the value returned to a variable and do all the necessary follow up, such as displaying a message indicating that there is insufficient fund in the account if the value is false, otherwise displaying a message indicating that withdrawal is successful.</a:t>
            </a:r>
          </a:p>
        </p:txBody>
      </p:sp>
      <p:sp>
        <p:nvSpPr>
          <p:cNvPr id="4" name="Slide Number Placeholder 3"/>
          <p:cNvSpPr>
            <a:spLocks noGrp="1"/>
          </p:cNvSpPr>
          <p:nvPr>
            <p:ph type="sldNum" sz="quarter" idx="5"/>
          </p:nvPr>
        </p:nvSpPr>
        <p:spPr/>
        <p:txBody>
          <a:bodyPr/>
          <a:lstStyle/>
          <a:p>
            <a:fld id="{26B286DB-C50B-484C-A5B6-2AE944CA4CB5}" type="slidenum">
              <a:rPr lang="en-US" smtClean="0"/>
              <a:pPr/>
              <a:t>16</a:t>
            </a:fld>
            <a:endParaRPr lang="en-US"/>
          </a:p>
        </p:txBody>
      </p:sp>
    </p:spTree>
    <p:extLst>
      <p:ext uri="{BB962C8B-B14F-4D97-AF65-F5344CB8AC3E}">
        <p14:creationId xmlns:p14="http://schemas.microsoft.com/office/powerpoint/2010/main" val="3184965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94C7DCC5-B713-4AC0-9B19-72E665C466EE}"/>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F4E8C2E4-5FB8-4D13-9DE9-59A1C20523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altLang="en-US" dirty="0">
                <a:latin typeface="Arial" panose="020B0604020202020204" pitchFamily="34" charset="0"/>
              </a:rPr>
              <a:t>The </a:t>
            </a:r>
            <a:r>
              <a:rPr lang="en-SG" altLang="en-US" dirty="0" err="1">
                <a:latin typeface="Arial" panose="020B0604020202020204" pitchFamily="34" charset="0"/>
              </a:rPr>
              <a:t>ToString</a:t>
            </a:r>
            <a:r>
              <a:rPr lang="en-SG" altLang="en-US" dirty="0">
                <a:latin typeface="Arial" panose="020B0604020202020204" pitchFamily="34" charset="0"/>
              </a:rPr>
              <a:t>() method returns a string representation of the object. E.g. The </a:t>
            </a:r>
            <a:r>
              <a:rPr lang="en-SG" altLang="en-US" dirty="0" err="1">
                <a:latin typeface="Arial" panose="020B0604020202020204" pitchFamily="34" charset="0"/>
              </a:rPr>
              <a:t>SavingsAccount</a:t>
            </a:r>
            <a:r>
              <a:rPr lang="en-SG" altLang="en-US" dirty="0">
                <a:latin typeface="Arial" panose="020B0604020202020204" pitchFamily="34" charset="0"/>
              </a:rPr>
              <a:t> object has 3 attributes, </a:t>
            </a:r>
            <a:r>
              <a:rPr lang="en-SG" altLang="en-US" dirty="0" err="1">
                <a:latin typeface="Arial" panose="020B0604020202020204" pitchFamily="34" charset="0"/>
              </a:rPr>
              <a:t>accountNo</a:t>
            </a:r>
            <a:r>
              <a:rPr lang="en-SG" altLang="en-US" dirty="0">
                <a:latin typeface="Arial" panose="020B0604020202020204" pitchFamily="34" charset="0"/>
              </a:rPr>
              <a:t>, </a:t>
            </a:r>
            <a:r>
              <a:rPr lang="en-SG" altLang="en-US" dirty="0" err="1">
                <a:latin typeface="Arial" panose="020B0604020202020204" pitchFamily="34" charset="0"/>
              </a:rPr>
              <a:t>accountName</a:t>
            </a:r>
            <a:r>
              <a:rPr lang="en-SG" altLang="en-US" dirty="0">
                <a:latin typeface="Arial" panose="020B0604020202020204" pitchFamily="34" charset="0"/>
              </a:rPr>
              <a:t> and balance, so </a:t>
            </a:r>
            <a:r>
              <a:rPr lang="en-SG" altLang="en-US" dirty="0" err="1">
                <a:latin typeface="Arial" panose="020B0604020202020204" pitchFamily="34" charset="0"/>
              </a:rPr>
              <a:t>Tostring</a:t>
            </a:r>
            <a:r>
              <a:rPr lang="en-SG" altLang="en-US" dirty="0">
                <a:latin typeface="Arial" panose="020B0604020202020204" pitchFamily="34" charset="0"/>
              </a:rPr>
              <a:t>() method returns a string showing the values of these attributes together with the descriptions.</a:t>
            </a:r>
          </a:p>
          <a:p>
            <a:r>
              <a:rPr lang="en-SG" altLang="en-US" dirty="0">
                <a:latin typeface="Arial" panose="020B0604020202020204" pitchFamily="34" charset="0"/>
              </a:rPr>
              <a:t>Every class in C# implicitly inherits the class called Object. The object class contains the </a:t>
            </a:r>
            <a:r>
              <a:rPr lang="en-SG" altLang="en-US" dirty="0" err="1">
                <a:latin typeface="Arial" panose="020B0604020202020204" pitchFamily="34" charset="0"/>
              </a:rPr>
              <a:t>ToString</a:t>
            </a:r>
            <a:r>
              <a:rPr lang="en-SG" altLang="en-US" dirty="0">
                <a:latin typeface="Arial" panose="020B0604020202020204" pitchFamily="34" charset="0"/>
              </a:rPr>
              <a:t>() method, therefore, every class inherits the </a:t>
            </a:r>
            <a:r>
              <a:rPr lang="en-SG" altLang="en-US" dirty="0" err="1">
                <a:latin typeface="Arial" panose="020B0604020202020204" pitchFamily="34" charset="0"/>
              </a:rPr>
              <a:t>ToString</a:t>
            </a:r>
            <a:r>
              <a:rPr lang="en-SG" altLang="en-US" dirty="0">
                <a:latin typeface="Arial" panose="020B0604020202020204" pitchFamily="34" charset="0"/>
              </a:rPr>
              <a:t>() method from its superclass. Thus when we define the </a:t>
            </a:r>
            <a:r>
              <a:rPr lang="en-SG" altLang="en-US" dirty="0" err="1">
                <a:latin typeface="Arial" panose="020B0604020202020204" pitchFamily="34" charset="0"/>
              </a:rPr>
              <a:t>ToString</a:t>
            </a:r>
            <a:r>
              <a:rPr lang="en-SG" altLang="en-US" dirty="0">
                <a:latin typeface="Arial" panose="020B0604020202020204" pitchFamily="34" charset="0"/>
              </a:rPr>
              <a:t>() method in our own user-defined class, we need to use the override keyword to indicate that this method overrides the one that it inherits. </a:t>
            </a:r>
          </a:p>
          <a:p>
            <a:r>
              <a:rPr lang="en-SG" altLang="en-US" dirty="0">
                <a:latin typeface="Arial" panose="020B0604020202020204" pitchFamily="34" charset="0"/>
              </a:rPr>
              <a:t>You may still use the </a:t>
            </a:r>
            <a:r>
              <a:rPr lang="en-SG" altLang="en-US" dirty="0" err="1">
                <a:latin typeface="Arial" panose="020B0604020202020204" pitchFamily="34" charset="0"/>
              </a:rPr>
              <a:t>ToString</a:t>
            </a:r>
            <a:r>
              <a:rPr lang="en-SG" altLang="en-US" dirty="0">
                <a:latin typeface="Arial" panose="020B0604020202020204" pitchFamily="34" charset="0"/>
              </a:rPr>
              <a:t>() method even if you do not define it which will then return the fully qualified name of the object’s type.</a:t>
            </a:r>
          </a:p>
          <a:p>
            <a:endParaRPr lang="en-SG" altLang="en-US" dirty="0">
              <a:latin typeface="Arial" panose="020B0604020202020204" pitchFamily="34" charset="0"/>
            </a:endParaRPr>
          </a:p>
        </p:txBody>
      </p:sp>
      <p:sp>
        <p:nvSpPr>
          <p:cNvPr id="4" name="Slide Number Placeholder 3">
            <a:extLst>
              <a:ext uri="{FF2B5EF4-FFF2-40B4-BE49-F238E27FC236}">
                <a16:creationId xmlns:a16="http://schemas.microsoft.com/office/drawing/2014/main" id="{3ED85315-3774-4D8E-9881-FEEE0C560F8E}"/>
              </a:ext>
            </a:extLst>
          </p:cNvPr>
          <p:cNvSpPr>
            <a:spLocks noGrp="1"/>
          </p:cNvSpPr>
          <p:nvPr>
            <p:ph type="sldNum" sz="quarter" idx="5"/>
          </p:nvPr>
        </p:nvSpPr>
        <p:spPr/>
        <p:txBody>
          <a:bodyPr/>
          <a:lstStyle/>
          <a:p>
            <a:pPr>
              <a:defRPr/>
            </a:pPr>
            <a:fld id="{55304D3F-889E-4FE8-8C7F-723C087924A5}" type="slidenum">
              <a:rPr lang="en-US" smtClean="0"/>
              <a:pPr>
                <a:defRPr/>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1AC63840-B53B-460F-BCE6-313BCF60F275}"/>
              </a:ext>
            </a:extLst>
          </p:cNvPr>
          <p:cNvSpPr>
            <a:spLocks noGrp="1" noRot="1" noChangeAspect="1" noChangeArrowheads="1" noTextEdit="1"/>
          </p:cNvSpPr>
          <p:nvPr>
            <p:ph type="sldImg"/>
          </p:nvPr>
        </p:nvSpPr>
        <p:spPr>
          <a:ln/>
        </p:spPr>
      </p:sp>
      <p:sp>
        <p:nvSpPr>
          <p:cNvPr id="31747" name="Notes Placeholder 2">
            <a:extLst>
              <a:ext uri="{FF2B5EF4-FFF2-40B4-BE49-F238E27FC236}">
                <a16:creationId xmlns:a16="http://schemas.microsoft.com/office/drawing/2014/main" id="{854B44E2-2018-42F9-9F42-FF8FB3D057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altLang="en-US" dirty="0">
                <a:latin typeface="Arial" panose="020B0604020202020204" pitchFamily="34" charset="0"/>
              </a:rPr>
              <a:t>You have learnt how to define the </a:t>
            </a:r>
            <a:r>
              <a:rPr lang="en-SG" altLang="en-US" dirty="0" err="1">
                <a:latin typeface="Arial" panose="020B0604020202020204" pitchFamily="34" charset="0"/>
              </a:rPr>
              <a:t>SavingsAccount</a:t>
            </a:r>
            <a:r>
              <a:rPr lang="en-SG" altLang="en-US" dirty="0">
                <a:latin typeface="Arial" panose="020B0604020202020204" pitchFamily="34" charset="0"/>
              </a:rPr>
              <a:t> class based on the class element diagram given in slide 8 and how to invoke the constructors and methods defined. This slide shows the code in the Main method in program class. </a:t>
            </a:r>
          </a:p>
          <a:p>
            <a:r>
              <a:rPr lang="en-SG" altLang="en-US" dirty="0">
                <a:latin typeface="Arial" panose="020B0604020202020204" pitchFamily="34" charset="0"/>
              </a:rPr>
              <a:t>You may take some time to try it out in visual studio now. If you have any questions, do post them in MS Teams for discussions.</a:t>
            </a:r>
          </a:p>
        </p:txBody>
      </p:sp>
      <p:sp>
        <p:nvSpPr>
          <p:cNvPr id="4" name="Slide Number Placeholder 3">
            <a:extLst>
              <a:ext uri="{FF2B5EF4-FFF2-40B4-BE49-F238E27FC236}">
                <a16:creationId xmlns:a16="http://schemas.microsoft.com/office/drawing/2014/main" id="{3ED85315-3774-4D8E-9881-FEEE0C560F8E}"/>
              </a:ext>
            </a:extLst>
          </p:cNvPr>
          <p:cNvSpPr>
            <a:spLocks noGrp="1"/>
          </p:cNvSpPr>
          <p:nvPr>
            <p:ph type="sldNum" sz="quarter" idx="5"/>
          </p:nvPr>
        </p:nvSpPr>
        <p:spPr/>
        <p:txBody>
          <a:bodyPr/>
          <a:lstStyle/>
          <a:p>
            <a:pPr>
              <a:defRPr/>
            </a:pPr>
            <a:fld id="{157EE21B-58BC-4AC7-B1FB-9EA00F8D1DF1}" type="slidenum">
              <a:rPr lang="en-US" smtClean="0"/>
              <a:pPr>
                <a:defRPr/>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naming convention</a:t>
            </a:r>
            <a:r>
              <a:rPr lang="en-US" dirty="0"/>
              <a:t> is a </a:t>
            </a:r>
            <a:r>
              <a:rPr lang="en-US" dirty="0">
                <a:hlinkClick r:id="rId3" tooltip="Convention (norm)"/>
              </a:rPr>
              <a:t>convention</a:t>
            </a:r>
            <a:r>
              <a:rPr lang="en-US" dirty="0"/>
              <a:t> for naming things. It is important to adopt the standard naming convention to reduce the effort needed to read and understand source code.</a:t>
            </a:r>
          </a:p>
          <a:p>
            <a:endParaRPr lang="en-US" dirty="0"/>
          </a:p>
          <a:p>
            <a:r>
              <a:rPr lang="en-US" b="1" dirty="0"/>
              <a:t>Camel case</a:t>
            </a:r>
            <a:r>
              <a:rPr lang="en-US" dirty="0"/>
              <a:t> is the practice of writing compound words or phrases such that each word or abbreviation in the middle of the phrase begins with a </a:t>
            </a:r>
            <a:r>
              <a:rPr lang="en-US" dirty="0">
                <a:hlinkClick r:id="rId4" tooltip="Capitalization"/>
              </a:rPr>
              <a:t>capital letter</a:t>
            </a:r>
            <a:r>
              <a:rPr lang="en-US" dirty="0"/>
              <a:t>, with no intervening spaces or punctuation. Common examples include "</a:t>
            </a:r>
            <a:r>
              <a:rPr lang="en-US" dirty="0">
                <a:hlinkClick r:id="rId5" tooltip="IPhone"/>
              </a:rPr>
              <a:t>iPhone</a:t>
            </a:r>
            <a:r>
              <a:rPr lang="en-US" dirty="0"/>
              <a:t>" and "</a:t>
            </a:r>
            <a:r>
              <a:rPr lang="en-US" dirty="0">
                <a:hlinkClick r:id="rId6" tooltip="EBay"/>
              </a:rPr>
              <a:t>eBay</a:t>
            </a:r>
            <a:r>
              <a:rPr lang="en-US" dirty="0"/>
              <a:t>". </a:t>
            </a:r>
          </a:p>
          <a:p>
            <a:r>
              <a:rPr lang="en-US" dirty="0"/>
              <a:t>Pascal case is a camel case with uppercase for the first letter. Common examples include company names such as “MasterCard" and “PayPal". </a:t>
            </a:r>
            <a:endParaRPr lang="en-SG"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19</a:t>
            </a:fld>
            <a:endParaRPr lang="en-US"/>
          </a:p>
        </p:txBody>
      </p:sp>
    </p:spTree>
    <p:extLst>
      <p:ext uri="{BB962C8B-B14F-4D97-AF65-F5344CB8AC3E}">
        <p14:creationId xmlns:p14="http://schemas.microsoft.com/office/powerpoint/2010/main" val="2201844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Revisit our </a:t>
            </a:r>
            <a:r>
              <a:rPr lang="en-SG" dirty="0" err="1"/>
              <a:t>SavingsAccount</a:t>
            </a:r>
            <a:r>
              <a:rPr lang="en-SG" dirty="0"/>
              <a:t> class and the associated Program class, did we follow the naming convention?</a:t>
            </a:r>
          </a:p>
        </p:txBody>
      </p:sp>
      <p:sp>
        <p:nvSpPr>
          <p:cNvPr id="4" name="Slide Number Placeholder 3"/>
          <p:cNvSpPr>
            <a:spLocks noGrp="1"/>
          </p:cNvSpPr>
          <p:nvPr>
            <p:ph type="sldNum" sz="quarter" idx="10"/>
          </p:nvPr>
        </p:nvSpPr>
        <p:spPr/>
        <p:txBody>
          <a:bodyPr/>
          <a:lstStyle/>
          <a:p>
            <a:fld id="{26B286DB-C50B-484C-A5B6-2AE944CA4CB5}" type="slidenum">
              <a:rPr lang="en-US" smtClean="0"/>
              <a:pPr/>
              <a:t>20</a:t>
            </a:fld>
            <a:endParaRPr lang="en-US"/>
          </a:p>
        </p:txBody>
      </p:sp>
    </p:spTree>
    <p:extLst>
      <p:ext uri="{BB962C8B-B14F-4D97-AF65-F5344CB8AC3E}">
        <p14:creationId xmlns:p14="http://schemas.microsoft.com/office/powerpoint/2010/main" val="691529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Pre-defined classes are classes that are already implemented by other people and made available for any other programmers to use in the C# libraries. You have already used some of them in our previous lessons, e.g. Console class for input and output, List class for collection, or </a:t>
            </a:r>
            <a:r>
              <a:rPr lang="en-US" dirty="0" err="1"/>
              <a:t>DateTime</a:t>
            </a:r>
            <a:r>
              <a:rPr lang="en-US" dirty="0"/>
              <a:t> class for working with date and time.</a:t>
            </a:r>
          </a:p>
          <a:p>
            <a:r>
              <a:rPr lang="en-US" dirty="0"/>
              <a:t>However, not all classes that you want to use are pre-defined for you. Thus you need to learn how to define your own class. Classes that programmer define for his own application is known as user-defined class. You may recall that we have the </a:t>
            </a:r>
            <a:r>
              <a:rPr lang="en-US" dirty="0" err="1"/>
              <a:t>SalesEmployee</a:t>
            </a:r>
            <a:r>
              <a:rPr lang="en-US" dirty="0"/>
              <a:t> class and FP1Student class in the previous lesson. These are examples of user-defined classes. </a:t>
            </a:r>
          </a:p>
        </p:txBody>
      </p:sp>
      <p:sp>
        <p:nvSpPr>
          <p:cNvPr id="4" name="Slide Number Placeholder 3"/>
          <p:cNvSpPr>
            <a:spLocks noGrp="1"/>
          </p:cNvSpPr>
          <p:nvPr>
            <p:ph type="sldNum" sz="quarter" idx="5"/>
          </p:nvPr>
        </p:nvSpPr>
        <p:spPr/>
        <p:txBody>
          <a:bodyPr/>
          <a:lstStyle/>
          <a:p>
            <a:fld id="{26B286DB-C50B-484C-A5B6-2AE944CA4CB5}" type="slidenum">
              <a:rPr lang="en-US" smtClean="0"/>
              <a:pPr/>
              <a:t>3</a:t>
            </a:fld>
            <a:endParaRPr lang="en-US"/>
          </a:p>
        </p:txBody>
      </p:sp>
    </p:spTree>
    <p:extLst>
      <p:ext uri="{BB962C8B-B14F-4D97-AF65-F5344CB8AC3E}">
        <p14:creationId xmlns:p14="http://schemas.microsoft.com/office/powerpoint/2010/main" val="1453129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learnt how to define a class and create instance of a class and access data and methods of the objects, let’s try this activity. Post your questions or solution in MS Teams for discussions.</a:t>
            </a:r>
          </a:p>
        </p:txBody>
      </p:sp>
      <p:sp>
        <p:nvSpPr>
          <p:cNvPr id="4" name="Slide Number Placeholder 3"/>
          <p:cNvSpPr>
            <a:spLocks noGrp="1"/>
          </p:cNvSpPr>
          <p:nvPr>
            <p:ph type="sldNum" sz="quarter" idx="5"/>
          </p:nvPr>
        </p:nvSpPr>
        <p:spPr/>
        <p:txBody>
          <a:bodyPr/>
          <a:lstStyle/>
          <a:p>
            <a:fld id="{26B286DB-C50B-484C-A5B6-2AE944CA4CB5}" type="slidenum">
              <a:rPr lang="en-US" smtClean="0"/>
              <a:pPr/>
              <a:t>21</a:t>
            </a:fld>
            <a:endParaRPr lang="en-US"/>
          </a:p>
        </p:txBody>
      </p:sp>
    </p:spTree>
    <p:extLst>
      <p:ext uri="{BB962C8B-B14F-4D97-AF65-F5344CB8AC3E}">
        <p14:creationId xmlns:p14="http://schemas.microsoft.com/office/powerpoint/2010/main" val="3158785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learnt how to define a class and create instance of a class and access data and methods of the objects, let’s try this activity. Post your questions or solution in MS Teams for discussions.</a:t>
            </a:r>
          </a:p>
        </p:txBody>
      </p:sp>
      <p:sp>
        <p:nvSpPr>
          <p:cNvPr id="4" name="Slide Number Placeholder 3"/>
          <p:cNvSpPr>
            <a:spLocks noGrp="1"/>
          </p:cNvSpPr>
          <p:nvPr>
            <p:ph type="sldNum" sz="quarter" idx="5"/>
          </p:nvPr>
        </p:nvSpPr>
        <p:spPr/>
        <p:txBody>
          <a:bodyPr/>
          <a:lstStyle/>
          <a:p>
            <a:fld id="{26B286DB-C50B-484C-A5B6-2AE944CA4CB5}" type="slidenum">
              <a:rPr lang="en-US" smtClean="0"/>
              <a:pPr/>
              <a:t>23</a:t>
            </a:fld>
            <a:endParaRPr lang="en-US"/>
          </a:p>
        </p:txBody>
      </p:sp>
    </p:spTree>
    <p:extLst>
      <p:ext uri="{BB962C8B-B14F-4D97-AF65-F5344CB8AC3E}">
        <p14:creationId xmlns:p14="http://schemas.microsoft.com/office/powerpoint/2010/main" val="1093109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3A22E7F6-B8A6-4446-8181-EA03893B46BA}"/>
              </a:ext>
            </a:extLst>
          </p:cNvPr>
          <p:cNvSpPr>
            <a:spLocks noGrp="1" noRot="1" noChangeAspect="1" noChangeArrowheads="1" noTextEdit="1"/>
          </p:cNvSpPr>
          <p:nvPr>
            <p:ph type="sldImg"/>
          </p:nvPr>
        </p:nvSpPr>
        <p:spPr>
          <a:ln/>
        </p:spPr>
      </p:sp>
      <p:sp>
        <p:nvSpPr>
          <p:cNvPr id="33795" name="Notes Placeholder 2">
            <a:extLst>
              <a:ext uri="{FF2B5EF4-FFF2-40B4-BE49-F238E27FC236}">
                <a16:creationId xmlns:a16="http://schemas.microsoft.com/office/drawing/2014/main" id="{B6C718F4-C755-44A7-9F79-C94785BFCB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have come to the end of this lesson. Do post your questions in MS Teams for discussion if you have any. Thank you and good bye!</a:t>
            </a:r>
          </a:p>
          <a:p>
            <a:endParaRPr lang="en-SG" altLang="en-US" dirty="0">
              <a:latin typeface="Arial" panose="020B0604020202020204" pitchFamily="34" charset="0"/>
            </a:endParaRPr>
          </a:p>
        </p:txBody>
      </p:sp>
      <p:sp>
        <p:nvSpPr>
          <p:cNvPr id="4" name="Slide Number Placeholder 3">
            <a:extLst>
              <a:ext uri="{FF2B5EF4-FFF2-40B4-BE49-F238E27FC236}">
                <a16:creationId xmlns:a16="http://schemas.microsoft.com/office/drawing/2014/main" id="{3ED85315-3774-4D8E-9881-FEEE0C560F8E}"/>
              </a:ext>
            </a:extLst>
          </p:cNvPr>
          <p:cNvSpPr>
            <a:spLocks noGrp="1"/>
          </p:cNvSpPr>
          <p:nvPr>
            <p:ph type="sldNum" sz="quarter" idx="5"/>
          </p:nvPr>
        </p:nvSpPr>
        <p:spPr/>
        <p:txBody>
          <a:bodyPr/>
          <a:lstStyle/>
          <a:p>
            <a:pPr>
              <a:defRPr/>
            </a:pPr>
            <a:fld id="{95F854E5-3C32-4A71-A9F3-82B2CBA59782}" type="slidenum">
              <a:rPr lang="en-US" smtClean="0"/>
              <a:pPr>
                <a:defRPr/>
              </a:pPr>
              <a:t>25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Encapsulation is a principle of wrapping data and method together as a single unit. It is one of the four OOP concepts. The other three are Inheritance, Polymorphism, and Abstraction which we will learn in the next few lessons. </a:t>
            </a:r>
          </a:p>
          <a:p>
            <a:r>
              <a:rPr lang="en-US" dirty="0"/>
              <a:t>Object oriented programming principles say that, the internal workings of a class should be hidden from the outside world. If you expose a field you're in essence exposing the internal implementation of the class. Therefore we wrap fields with Properties to give us the ability to change the implementation without breaking code depending on us.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SG" dirty="0"/>
              <a:t>A class may contain much information that is not useful for an outside class, these information should be hidden from user. Classes use encapsulation to hide its data and methods that are not relevant for an outside class.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SG" dirty="0"/>
              <a:t>Encapsulation is implemented by using access specifiers. Members that are defined with private access specifier will not be visible to objects of other classes but if it is defined with public access specifier, they will be visible to other classes. You recall in our previous lesson, fields are defined with private accessibility whereas properties and methods are defined with public accessibility. This is because we want other classes to use the properties and methods. Of course you may define methods with private accessibility if these methods are only to be used within the same class.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SG" dirty="0"/>
              <a:t>There are also protected, internal and protected internal access specifiers as shown in the appendix on the last slide, just to complete the picture of access specifiers.</a:t>
            </a:r>
          </a:p>
          <a:p>
            <a:endParaRPr lang="en-US"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4</a:t>
            </a:fld>
            <a:endParaRPr lang="en-US"/>
          </a:p>
        </p:txBody>
      </p:sp>
    </p:spTree>
    <p:extLst>
      <p:ext uri="{BB962C8B-B14F-4D97-AF65-F5344CB8AC3E}">
        <p14:creationId xmlns:p14="http://schemas.microsoft.com/office/powerpoint/2010/main" val="3306522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D453A88E-7F13-476C-8176-11DCB34F1962}"/>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a16="http://schemas.microsoft.com/office/drawing/2014/main" id="{3702BD2D-F175-4D12-8156-D44B8084E1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altLang="en-US" dirty="0">
                <a:latin typeface="Arial" panose="020B0604020202020204" pitchFamily="34" charset="0"/>
              </a:rPr>
              <a:t>As shown in the class element diagram for </a:t>
            </a:r>
            <a:r>
              <a:rPr lang="en-SG" altLang="en-US" dirty="0" err="1">
                <a:latin typeface="Arial" panose="020B0604020202020204" pitchFamily="34" charset="0"/>
              </a:rPr>
              <a:t>SavingsAccount</a:t>
            </a:r>
            <a:r>
              <a:rPr lang="en-SG" altLang="en-US" dirty="0">
                <a:latin typeface="Arial" panose="020B0604020202020204" pitchFamily="34" charset="0"/>
              </a:rPr>
              <a:t> class, the accessibility for the attributes </a:t>
            </a:r>
            <a:r>
              <a:rPr lang="en-SG" altLang="en-US" dirty="0" err="1">
                <a:latin typeface="Arial" panose="020B0604020202020204" pitchFamily="34" charset="0"/>
              </a:rPr>
              <a:t>accountNo</a:t>
            </a:r>
            <a:r>
              <a:rPr lang="en-SG" altLang="en-US" dirty="0">
                <a:latin typeface="Arial" panose="020B0604020202020204" pitchFamily="34" charset="0"/>
              </a:rPr>
              <a:t>, </a:t>
            </a:r>
            <a:r>
              <a:rPr lang="en-SG" altLang="en-US" dirty="0" err="1">
                <a:latin typeface="Arial" panose="020B0604020202020204" pitchFamily="34" charset="0"/>
              </a:rPr>
              <a:t>accountName</a:t>
            </a:r>
            <a:r>
              <a:rPr lang="en-SG" altLang="en-US" dirty="0">
                <a:latin typeface="Arial" panose="020B0604020202020204" pitchFamily="34" charset="0"/>
              </a:rPr>
              <a:t> and balance are private, they will not be accessible  by objects of other classes. Whereas the accessibility for the constructors and methods are public, they are accessible by objects of other classes.</a:t>
            </a:r>
          </a:p>
        </p:txBody>
      </p:sp>
      <p:sp>
        <p:nvSpPr>
          <p:cNvPr id="4" name="Slide Number Placeholder 3">
            <a:extLst>
              <a:ext uri="{FF2B5EF4-FFF2-40B4-BE49-F238E27FC236}">
                <a16:creationId xmlns:a16="http://schemas.microsoft.com/office/drawing/2014/main" id="{7B245E99-3F42-4D89-9C93-E856D3BA142B}"/>
              </a:ext>
            </a:extLst>
          </p:cNvPr>
          <p:cNvSpPr>
            <a:spLocks noGrp="1"/>
          </p:cNvSpPr>
          <p:nvPr>
            <p:ph type="sldNum" sz="quarter" idx="5"/>
          </p:nvPr>
        </p:nvSpPr>
        <p:spPr/>
        <p:txBody>
          <a:bodyPr/>
          <a:lstStyle/>
          <a:p>
            <a:pPr>
              <a:defRPr/>
            </a:pPr>
            <a:fld id="{F7196695-A795-432A-B8E8-CB6A4E9E893E}" type="slidenum">
              <a:rPr lang="en-US" smtClean="0"/>
              <a:pPr>
                <a:defRPr/>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there are 3 parts in the class diagram. The first part indicates the class name, second part shows the attributes and the last part shows the </a:t>
            </a:r>
            <a:r>
              <a:rPr lang="en-US" dirty="0" err="1"/>
              <a:t>behaviours</a:t>
            </a:r>
            <a:r>
              <a:rPr lang="en-US" dirty="0"/>
              <a:t>. To implement a user-defined class, instance variables are used for the attributes and methods are used for the behavior. </a:t>
            </a:r>
          </a:p>
        </p:txBody>
      </p:sp>
      <p:sp>
        <p:nvSpPr>
          <p:cNvPr id="4" name="Slide Number Placeholder 3"/>
          <p:cNvSpPr>
            <a:spLocks noGrp="1"/>
          </p:cNvSpPr>
          <p:nvPr>
            <p:ph type="sldNum" sz="quarter" idx="5"/>
          </p:nvPr>
        </p:nvSpPr>
        <p:spPr/>
        <p:txBody>
          <a:bodyPr/>
          <a:lstStyle/>
          <a:p>
            <a:fld id="{26B286DB-C50B-484C-A5B6-2AE944CA4CB5}" type="slidenum">
              <a:rPr lang="en-US" smtClean="0"/>
              <a:pPr/>
              <a:t>6</a:t>
            </a:fld>
            <a:endParaRPr lang="en-US"/>
          </a:p>
        </p:txBody>
      </p:sp>
    </p:spTree>
    <p:extLst>
      <p:ext uri="{BB962C8B-B14F-4D97-AF65-F5344CB8AC3E}">
        <p14:creationId xmlns:p14="http://schemas.microsoft.com/office/powerpoint/2010/main" val="610548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implement the attributes, we define the fields and properties. </a:t>
            </a:r>
          </a:p>
          <a:p>
            <a:r>
              <a:rPr lang="en-US" dirty="0"/>
              <a:t>To implement the behavior, we define the constructors and methods. We normally define the </a:t>
            </a:r>
            <a:r>
              <a:rPr lang="en-US" dirty="0" err="1"/>
              <a:t>toString</a:t>
            </a:r>
            <a:r>
              <a:rPr lang="en-US" dirty="0"/>
              <a:t>() method in the class. We will discuss more about this method later.</a:t>
            </a:r>
          </a:p>
        </p:txBody>
      </p:sp>
      <p:sp>
        <p:nvSpPr>
          <p:cNvPr id="4" name="Slide Number Placeholder 3"/>
          <p:cNvSpPr>
            <a:spLocks noGrp="1"/>
          </p:cNvSpPr>
          <p:nvPr>
            <p:ph type="sldNum" sz="quarter" idx="5"/>
          </p:nvPr>
        </p:nvSpPr>
        <p:spPr/>
        <p:txBody>
          <a:bodyPr/>
          <a:lstStyle/>
          <a:p>
            <a:fld id="{26B286DB-C50B-484C-A5B6-2AE944CA4CB5}" type="slidenum">
              <a:rPr lang="en-US" smtClean="0"/>
              <a:pPr/>
              <a:t>7</a:t>
            </a:fld>
            <a:endParaRPr lang="en-US"/>
          </a:p>
        </p:txBody>
      </p:sp>
    </p:spTree>
    <p:extLst>
      <p:ext uri="{BB962C8B-B14F-4D97-AF65-F5344CB8AC3E}">
        <p14:creationId xmlns:p14="http://schemas.microsoft.com/office/powerpoint/2010/main" val="2002092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Field is a class level variable that can holds a value. Generally field members should have private access modifier and used with a property.  A property can be defined using getters and setters which we will learn in the next slide.</a:t>
            </a:r>
          </a:p>
          <a:p>
            <a:r>
              <a:rPr lang="en-US" dirty="0"/>
              <a:t>The class element diagram shows the </a:t>
            </a:r>
            <a:r>
              <a:rPr lang="en-US" dirty="0" err="1"/>
              <a:t>SavingsAccount</a:t>
            </a:r>
            <a:r>
              <a:rPr lang="en-US" dirty="0"/>
              <a:t> class that has 3 attributes, </a:t>
            </a:r>
            <a:r>
              <a:rPr lang="en-US" dirty="0" err="1"/>
              <a:t>accountNo</a:t>
            </a:r>
            <a:r>
              <a:rPr lang="en-US" dirty="0"/>
              <a:t>, </a:t>
            </a:r>
            <a:r>
              <a:rPr lang="en-US" dirty="0" err="1"/>
              <a:t>accountName</a:t>
            </a:r>
            <a:r>
              <a:rPr lang="en-US" dirty="0"/>
              <a:t> and balance. Hence we declare the 3 instance variables with the type as shown in the class element diagram, and use the private access modifier. Thus the 3 statements private string </a:t>
            </a:r>
            <a:r>
              <a:rPr lang="en-US" dirty="0" err="1"/>
              <a:t>accountNo</a:t>
            </a:r>
            <a:r>
              <a:rPr lang="en-US" dirty="0"/>
              <a:t>, private string </a:t>
            </a:r>
            <a:r>
              <a:rPr lang="en-US" dirty="0" err="1"/>
              <a:t>accountName</a:t>
            </a:r>
            <a:r>
              <a:rPr lang="en-US" dirty="0"/>
              <a:t> and private double balance.</a:t>
            </a:r>
          </a:p>
        </p:txBody>
      </p:sp>
      <p:sp>
        <p:nvSpPr>
          <p:cNvPr id="4" name="Slide Number Placeholder 3"/>
          <p:cNvSpPr>
            <a:spLocks noGrp="1"/>
          </p:cNvSpPr>
          <p:nvPr>
            <p:ph type="sldNum" sz="quarter" idx="5"/>
          </p:nvPr>
        </p:nvSpPr>
        <p:spPr/>
        <p:txBody>
          <a:bodyPr/>
          <a:lstStyle/>
          <a:p>
            <a:fld id="{26B286DB-C50B-484C-A5B6-2AE944CA4CB5}" type="slidenum">
              <a:rPr lang="en-US" smtClean="0"/>
              <a:pPr/>
              <a:t>8</a:t>
            </a:fld>
            <a:endParaRPr lang="en-US"/>
          </a:p>
        </p:txBody>
      </p:sp>
    </p:spTree>
    <p:extLst>
      <p:ext uri="{BB962C8B-B14F-4D97-AF65-F5344CB8AC3E}">
        <p14:creationId xmlns:p14="http://schemas.microsoft.com/office/powerpoint/2010/main" val="2623329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5F54D8B1-182C-4DE7-A116-BD0DFFC3788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defRPr>
            </a:lvl1pPr>
            <a:lvl2pPr marL="742950" indent="-285750" defTabSz="922338">
              <a:defRPr sz="2400">
                <a:solidFill>
                  <a:schemeClr val="tx1"/>
                </a:solidFill>
                <a:latin typeface="Verdana" panose="020B0604030504040204" pitchFamily="34" charset="0"/>
              </a:defRPr>
            </a:lvl2pPr>
            <a:lvl3pPr marL="1143000" indent="-228600" defTabSz="922338">
              <a:defRPr sz="2400">
                <a:solidFill>
                  <a:schemeClr val="tx1"/>
                </a:solidFill>
                <a:latin typeface="Verdana" panose="020B0604030504040204" pitchFamily="34" charset="0"/>
              </a:defRPr>
            </a:lvl3pPr>
            <a:lvl4pPr marL="1600200" indent="-228600" defTabSz="922338">
              <a:defRPr sz="2400">
                <a:solidFill>
                  <a:schemeClr val="tx1"/>
                </a:solidFill>
                <a:latin typeface="Verdana" panose="020B0604030504040204" pitchFamily="34" charset="0"/>
              </a:defRPr>
            </a:lvl4pPr>
            <a:lvl5pPr marL="2057400" indent="-228600" defTabSz="922338">
              <a:defRPr sz="2400">
                <a:solidFill>
                  <a:schemeClr val="tx1"/>
                </a:solidFill>
                <a:latin typeface="Verdan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defRPr>
            </a:lvl9pPr>
          </a:lstStyle>
          <a:p>
            <a:pPr>
              <a:defRPr/>
            </a:pPr>
            <a:fld id="{A8117DDE-B1CA-48FF-9C40-799B580F2D68}" type="slidenum">
              <a:rPr lang="en-GB" altLang="en-US" sz="1000" smtClean="0">
                <a:latin typeface="Arial" panose="020B0604020202020204" pitchFamily="34" charset="0"/>
              </a:rPr>
              <a:pPr>
                <a:defRPr/>
              </a:pPr>
              <a:t>9</a:t>
            </a:fld>
            <a:endParaRPr lang="en-GB" altLang="en-US" sz="1000">
              <a:latin typeface="Arial" panose="020B0604020202020204" pitchFamily="34" charset="0"/>
            </a:endParaRPr>
          </a:p>
        </p:txBody>
      </p:sp>
      <p:sp>
        <p:nvSpPr>
          <p:cNvPr id="18435" name="Rectangle 2">
            <a:extLst>
              <a:ext uri="{FF2B5EF4-FFF2-40B4-BE49-F238E27FC236}">
                <a16:creationId xmlns:a16="http://schemas.microsoft.com/office/drawing/2014/main" id="{72160BCC-EE32-4C6C-BD5F-403FEC176496}"/>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3DE8DA0C-B552-48E8-966C-96A201B58B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For each field, we define the property which is used to access the variables. There will be a get method to retrieve the value of the field and a set method to set the value of the field.</a:t>
            </a:r>
          </a:p>
          <a:p>
            <a:r>
              <a:rPr lang="en-US" altLang="zh-CN" dirty="0">
                <a:latin typeface="Arial" panose="020B0604020202020204" pitchFamily="34" charset="0"/>
              </a:rPr>
              <a:t>E.g. for the field </a:t>
            </a:r>
            <a:r>
              <a:rPr lang="en-US" altLang="zh-CN" dirty="0" err="1">
                <a:latin typeface="Arial" panose="020B0604020202020204" pitchFamily="34" charset="0"/>
              </a:rPr>
              <a:t>accountNo</a:t>
            </a:r>
            <a:r>
              <a:rPr lang="en-US" altLang="zh-CN" dirty="0">
                <a:latin typeface="Arial" panose="020B0604020202020204" pitchFamily="34" charset="0"/>
              </a:rPr>
              <a:t>, we have the statement private string </a:t>
            </a:r>
            <a:r>
              <a:rPr lang="en-US" altLang="zh-CN" dirty="0" err="1">
                <a:latin typeface="Arial" panose="020B0604020202020204" pitchFamily="34" charset="0"/>
              </a:rPr>
              <a:t>accountNo</a:t>
            </a:r>
            <a:r>
              <a:rPr lang="en-US" altLang="zh-CN" dirty="0">
                <a:latin typeface="Arial" panose="020B0604020202020204" pitchFamily="34" charset="0"/>
              </a:rPr>
              <a:t> to declare the instance variable. Together with it, we define the get and set method in the property for </a:t>
            </a:r>
            <a:r>
              <a:rPr lang="en-US" altLang="zh-CN" dirty="0" err="1">
                <a:latin typeface="Arial" panose="020B0604020202020204" pitchFamily="34" charset="0"/>
              </a:rPr>
              <a:t>AccountNo</a:t>
            </a:r>
            <a:r>
              <a:rPr lang="en-US" altLang="zh-CN" dirty="0">
                <a:latin typeface="Arial" panose="020B0604020202020204" pitchFamily="34" charset="0"/>
              </a:rPr>
              <a:t>.  </a:t>
            </a:r>
            <a:r>
              <a:rPr lang="en-US" dirty="0"/>
              <a:t>In this example, </a:t>
            </a:r>
            <a:r>
              <a:rPr lang="en-US" dirty="0" err="1"/>
              <a:t>accountNo</a:t>
            </a:r>
            <a:r>
              <a:rPr lang="en-US" dirty="0"/>
              <a:t> (spelt with lowercase a) is a private field which cannot be accessed directly. It will only be accessed via </a:t>
            </a:r>
            <a:r>
              <a:rPr lang="en-US" dirty="0" err="1"/>
              <a:t>AccountNo</a:t>
            </a:r>
            <a:r>
              <a:rPr lang="en-US" dirty="0"/>
              <a:t> (spelt with uppercase A). Thus, </a:t>
            </a:r>
            <a:r>
              <a:rPr lang="en-US" dirty="0" err="1"/>
              <a:t>AccountNo</a:t>
            </a:r>
            <a:r>
              <a:rPr lang="en-US" dirty="0"/>
              <a:t> encapsulates </a:t>
            </a:r>
            <a:r>
              <a:rPr lang="en-US" dirty="0" err="1"/>
              <a:t>accountNo</a:t>
            </a:r>
            <a:r>
              <a:rPr lang="en-US" dirty="0"/>
              <a:t>. The get method here simply retrieves the value of </a:t>
            </a:r>
            <a:r>
              <a:rPr lang="en-US" dirty="0" err="1"/>
              <a:t>accountNo</a:t>
            </a:r>
            <a:r>
              <a:rPr lang="en-US" dirty="0"/>
              <a:t> and the set method simply sets the </a:t>
            </a:r>
            <a:r>
              <a:rPr lang="en-US" dirty="0" err="1"/>
              <a:t>accountNo</a:t>
            </a:r>
            <a:r>
              <a:rPr lang="en-US" dirty="0"/>
              <a:t> to the value pass in without any additional logic. The word value used in the set method is the keyword that defines the value assigned by the set method. Of course you can also define the get and set method with additional logic if it is needed. You may explore this yourself when you are more familiar.</a:t>
            </a:r>
            <a:endParaRPr lang="zh-CN" altLang="en-US" dirty="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complete implementation of the attribute for the </a:t>
            </a:r>
            <a:r>
              <a:rPr lang="en-US" dirty="0" err="1"/>
              <a:t>SavingsAccount</a:t>
            </a:r>
            <a:r>
              <a:rPr lang="en-US" dirty="0"/>
              <a:t> class. As there are 3 attributes, there will be 3 properties. Please note that attribute names start with lowercase letter while property names start with uppercase letter.</a:t>
            </a:r>
          </a:p>
        </p:txBody>
      </p:sp>
      <p:sp>
        <p:nvSpPr>
          <p:cNvPr id="4" name="Slide Number Placeholder 3"/>
          <p:cNvSpPr>
            <a:spLocks noGrp="1"/>
          </p:cNvSpPr>
          <p:nvPr>
            <p:ph type="sldNum" sz="quarter" idx="5"/>
          </p:nvPr>
        </p:nvSpPr>
        <p:spPr/>
        <p:txBody>
          <a:bodyPr/>
          <a:lstStyle/>
          <a:p>
            <a:fld id="{26B286DB-C50B-484C-A5B6-2AE944CA4CB5}" type="slidenum">
              <a:rPr lang="en-US" smtClean="0"/>
              <a:pPr/>
              <a:t>10</a:t>
            </a:fld>
            <a:endParaRPr lang="en-US"/>
          </a:p>
        </p:txBody>
      </p:sp>
    </p:spTree>
    <p:extLst>
      <p:ext uri="{BB962C8B-B14F-4D97-AF65-F5344CB8AC3E}">
        <p14:creationId xmlns:p14="http://schemas.microsoft.com/office/powerpoint/2010/main" val="15226420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TextBox 6"/>
          <p:cNvSpPr txBox="1"/>
          <p:nvPr userDrawn="1"/>
        </p:nvSpPr>
        <p:spPr>
          <a:xfrm>
            <a:off x="0" y="0"/>
            <a:ext cx="1447800" cy="6001643"/>
          </a:xfrm>
          <a:prstGeom prst="rect">
            <a:avLst/>
          </a:prstGeom>
          <a:solidFill>
            <a:schemeClr val="bg1">
              <a:lumMod val="85000"/>
            </a:schemeClr>
          </a:solidFill>
        </p:spPr>
        <p:txBody>
          <a:bodyPr wrap="square" rtlCol="0">
            <a:spAutoFit/>
          </a:bodyPr>
          <a:lstStyle/>
          <a:p>
            <a:pPr algn="ctr"/>
            <a:endParaRPr lang="en-US" sz="3600" b="1" dirty="0">
              <a:solidFill>
                <a:schemeClr val="tx1"/>
              </a:solidFill>
            </a:endParaRPr>
          </a:p>
          <a:p>
            <a:pPr algn="ctr"/>
            <a:r>
              <a:rPr lang="en-US" sz="3600" b="1" dirty="0">
                <a:solidFill>
                  <a:schemeClr val="tx1"/>
                </a:solidFill>
              </a:rPr>
              <a:t>PRG2 </a:t>
            </a:r>
          </a:p>
          <a:p>
            <a:pPr algn="ctr"/>
            <a:endParaRPr lang="en-US" sz="3600" b="1" dirty="0">
              <a:solidFill>
                <a:schemeClr val="tx1"/>
              </a:solidFill>
            </a:endParaRPr>
          </a:p>
          <a:p>
            <a:pPr algn="ctr"/>
            <a:r>
              <a:rPr lang="en-US" sz="3200" b="1" dirty="0">
                <a:solidFill>
                  <a:schemeClr val="tx1"/>
                </a:solidFill>
              </a:rPr>
              <a:t>W</a:t>
            </a:r>
          </a:p>
          <a:p>
            <a:pPr algn="ctr"/>
            <a:r>
              <a:rPr lang="en-US" sz="3200" b="1" dirty="0">
                <a:solidFill>
                  <a:schemeClr val="tx1"/>
                </a:solidFill>
              </a:rPr>
              <a:t>E</a:t>
            </a:r>
          </a:p>
          <a:p>
            <a:pPr algn="ctr"/>
            <a:r>
              <a:rPr lang="en-US" sz="3200" b="1" dirty="0">
                <a:solidFill>
                  <a:schemeClr val="tx1"/>
                </a:solidFill>
              </a:rPr>
              <a:t>E</a:t>
            </a:r>
          </a:p>
          <a:p>
            <a:pPr algn="ctr"/>
            <a:r>
              <a:rPr lang="en-US" sz="3200" b="1" dirty="0">
                <a:solidFill>
                  <a:schemeClr val="tx1"/>
                </a:solidFill>
              </a:rPr>
              <a:t>K</a:t>
            </a:r>
          </a:p>
          <a:p>
            <a:pPr algn="ctr"/>
            <a:endParaRPr lang="en-US" sz="3200" b="1" dirty="0">
              <a:solidFill>
                <a:schemeClr val="tx1"/>
              </a:solidFill>
            </a:endParaRPr>
          </a:p>
          <a:p>
            <a:pPr algn="ctr"/>
            <a:r>
              <a:rPr lang="en-US" sz="3200" b="1" dirty="0">
                <a:solidFill>
                  <a:schemeClr val="tx1"/>
                </a:solidFill>
              </a:rPr>
              <a:t>3</a:t>
            </a:r>
            <a:br>
              <a:rPr lang="en-US" sz="3600" b="1" dirty="0">
                <a:solidFill>
                  <a:schemeClr val="tx1"/>
                </a:solidFill>
              </a:rPr>
            </a:br>
            <a:endParaRPr lang="en-US" sz="800" b="1" dirty="0">
              <a:solidFill>
                <a:schemeClr val="bg1"/>
              </a:solidFill>
            </a:endParaRPr>
          </a:p>
          <a:p>
            <a:pPr algn="ctr"/>
            <a:endParaRPr lang="en-US" sz="3600" b="1" dirty="0">
              <a:solidFill>
                <a:schemeClr val="bg1"/>
              </a:solidFill>
            </a:endParaRPr>
          </a:p>
          <a:p>
            <a:pPr algn="ctr"/>
            <a:endParaRPr lang="en-US" sz="3600" b="1" dirty="0">
              <a:solidFill>
                <a:schemeClr val="bg1"/>
              </a:solidFill>
            </a:endParaRPr>
          </a:p>
        </p:txBody>
      </p:sp>
      <p:sp>
        <p:nvSpPr>
          <p:cNvPr id="6" name="Rectangle 9"/>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5124" name="Rectangle 4"/>
          <p:cNvSpPr>
            <a:spLocks noGrp="1" noChangeArrowheads="1"/>
          </p:cNvSpPr>
          <p:nvPr>
            <p:ph type="subTitle" idx="1" hasCustomPrompt="1"/>
          </p:nvPr>
        </p:nvSpPr>
        <p:spPr>
          <a:xfrm>
            <a:off x="1905000" y="2018046"/>
            <a:ext cx="6629400" cy="701731"/>
          </a:xfrm>
        </p:spPr>
        <p:txBody>
          <a:bodyPr>
            <a:spAutoFit/>
          </a:bodyPr>
          <a:lstStyle>
            <a:lvl1pPr marL="0" indent="0" algn="ctr">
              <a:lnSpc>
                <a:spcPct val="90000"/>
              </a:lnSpc>
              <a:spcBef>
                <a:spcPct val="20000"/>
              </a:spcBef>
              <a:buClr>
                <a:schemeClr val="tx2"/>
              </a:buClr>
              <a:buSzPct val="140000"/>
              <a:buFont typeface="Wingdings" pitchFamily="2" charset="2"/>
              <a:buNone/>
              <a:defRPr sz="4400" baseline="0"/>
            </a:lvl1pPr>
          </a:lstStyle>
          <a:p>
            <a:pPr algn="ctr">
              <a:lnSpc>
                <a:spcPct val="90000"/>
              </a:lnSpc>
              <a:spcBef>
                <a:spcPct val="20000"/>
              </a:spcBef>
              <a:buClr>
                <a:schemeClr val="tx2"/>
              </a:buClr>
              <a:buSzPct val="140000"/>
              <a:buFont typeface="Wingdings" pitchFamily="2" charset="2"/>
              <a:buNone/>
              <a:defRPr/>
            </a:pPr>
            <a:r>
              <a:rPr lang="en-US"/>
              <a:t>&lt;&lt;Title&gt;&gt;</a:t>
            </a:r>
            <a:endParaRPr lang="en-US" dirty="0"/>
          </a:p>
        </p:txBody>
      </p:sp>
      <p:pic>
        <p:nvPicPr>
          <p:cNvPr id="8" name="Picture 16" descr="School of IC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8315" y="53009"/>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15"/>
          <p:cNvSpPr>
            <a:spLocks noChangeShapeType="1"/>
          </p:cNvSpPr>
          <p:nvPr userDrawn="1"/>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 name="Rectangle 14"/>
          <p:cNvSpPr>
            <a:spLocks noChangeArrowheads="1"/>
          </p:cNvSpPr>
          <p:nvPr userDrawn="1"/>
        </p:nvSpPr>
        <p:spPr bwMode="auto">
          <a:xfrm>
            <a:off x="2895600" y="3810000"/>
            <a:ext cx="4800600" cy="1295400"/>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pitchFamily="2" charset="2"/>
              <a:buNone/>
              <a:defRPr/>
            </a:pPr>
            <a:r>
              <a:rPr kumimoji="1" lang="en-GB" sz="2000" b="1" dirty="0">
                <a:latin typeface="Arial Narrow" pitchFamily="34" charset="0"/>
              </a:rPr>
              <a:t>Programming II (PRG2)</a:t>
            </a:r>
          </a:p>
          <a:p>
            <a:pPr algn="ctr">
              <a:lnSpc>
                <a:spcPct val="90000"/>
              </a:lnSpc>
              <a:spcBef>
                <a:spcPct val="20000"/>
              </a:spcBef>
              <a:buClr>
                <a:schemeClr val="tx2"/>
              </a:buClr>
              <a:buSzPct val="140000"/>
              <a:buFont typeface="Wingdings" pitchFamily="2" charset="2"/>
              <a:buNone/>
              <a:defRPr/>
            </a:pPr>
            <a:r>
              <a:rPr kumimoji="1" lang="en-GB" sz="1800" dirty="0">
                <a:latin typeface="Arial Narrow" pitchFamily="34" charset="0"/>
              </a:rPr>
              <a:t>Diploma in Information Technology</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1800" dirty="0">
                <a:latin typeface="Arial Narrow" pitchFamily="34" charset="0"/>
              </a:rPr>
              <a:t>Diploma </a:t>
            </a:r>
            <a:r>
              <a:rPr kumimoji="1" lang="en-GB" sz="1800">
                <a:latin typeface="Arial Narrow" pitchFamily="34" charset="0"/>
              </a:rPr>
              <a:t>in Data Science</a:t>
            </a:r>
            <a:endParaRPr kumimoji="1" lang="en-GB" sz="1800" dirty="0">
              <a:latin typeface="Arial Narrow" pitchFamily="34" charset="0"/>
            </a:endParaRP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1800" baseline="0" dirty="0">
                <a:latin typeface="Arial Narrow" pitchFamily="34" charset="0"/>
              </a:rPr>
              <a:t>Diploma in Cybersecurity &amp; Forensics </a:t>
            </a:r>
            <a:endParaRPr kumimoji="1" lang="en-GB" sz="1800" dirty="0">
              <a:latin typeface="Arial Narrow" pitchFamily="34" charset="0"/>
            </a:endParaRPr>
          </a:p>
          <a:p>
            <a:pPr algn="ctr">
              <a:lnSpc>
                <a:spcPct val="90000"/>
              </a:lnSpc>
              <a:spcBef>
                <a:spcPct val="20000"/>
              </a:spcBef>
              <a:buClr>
                <a:schemeClr val="tx2"/>
              </a:buClr>
              <a:buSzPct val="140000"/>
              <a:buFont typeface="Wingdings" pitchFamily="2" charset="2"/>
              <a:buNone/>
              <a:defRPr/>
            </a:pPr>
            <a:r>
              <a:rPr kumimoji="1" lang="en-GB" sz="1800" dirty="0">
                <a:latin typeface="Arial Narrow" pitchFamily="34" charset="0"/>
              </a:rPr>
              <a:t>Year 1 </a:t>
            </a:r>
            <a:r>
              <a:rPr kumimoji="1" lang="en-GB" sz="1800">
                <a:latin typeface="Arial Narrow" pitchFamily="34" charset="0"/>
              </a:rPr>
              <a:t>(2021/22), </a:t>
            </a:r>
            <a:r>
              <a:rPr kumimoji="1" lang="en-GB" sz="1800" dirty="0">
                <a:latin typeface="Arial Narrow" pitchFamily="34" charset="0"/>
              </a:rPr>
              <a:t>Semester 2</a:t>
            </a:r>
            <a:endParaRPr kumimoji="1" lang="en-GB" sz="4400" dirty="0">
              <a:effectLst>
                <a:outerShdw blurRad="38100" dist="38100" dir="2700000" algn="tl">
                  <a:srgbClr val="C0C0C0"/>
                </a:outerShdw>
              </a:effectLs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122238"/>
            <a:ext cx="2190750" cy="5745162"/>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76200" y="122238"/>
            <a:ext cx="6419850" cy="5745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rgbClr val="660033"/>
                </a:solidFill>
              </a:defRPr>
            </a:lvl1pPr>
            <a:lvl2pPr>
              <a:defRPr>
                <a:solidFill>
                  <a:srgbClr val="660033"/>
                </a:solidFill>
              </a:defRPr>
            </a:lvl2pPr>
            <a:lvl3pPr>
              <a:defRPr>
                <a:solidFill>
                  <a:srgbClr val="660033"/>
                </a:solidFill>
              </a:defRPr>
            </a:lvl3pPr>
            <a:lvl4pPr>
              <a:defRPr>
                <a:solidFill>
                  <a:srgbClr val="660033"/>
                </a:solidFill>
              </a:defRPr>
            </a:lvl4pPr>
            <a:lvl5pPr>
              <a:defRPr>
                <a:solidFill>
                  <a:srgbClr val="6600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Title 3"/>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76200" y="884238"/>
            <a:ext cx="44196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48200" y="884238"/>
            <a:ext cx="43815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CIS2-low.jpg"/>
          <p:cNvPicPr>
            <a:picLocks noChangeAspect="1"/>
          </p:cNvPicPr>
          <p:nvPr userDrawn="1"/>
        </p:nvPicPr>
        <p:blipFill>
          <a:blip r:embed="rId13" cstate="print"/>
          <a:srcRect t="2107"/>
          <a:stretch>
            <a:fillRect/>
          </a:stretch>
        </p:blipFill>
        <p:spPr bwMode="auto">
          <a:xfrm>
            <a:off x="0" y="0"/>
            <a:ext cx="9144000" cy="5943600"/>
          </a:xfrm>
          <a:prstGeom prst="rect">
            <a:avLst/>
          </a:prstGeom>
          <a:noFill/>
          <a:ln w="9525">
            <a:noFill/>
            <a:miter lim="800000"/>
            <a:headEnd/>
            <a:tailEnd/>
          </a:ln>
        </p:spPr>
      </p:pic>
      <p:sp>
        <p:nvSpPr>
          <p:cNvPr id="1033" name="Rectangle 9"/>
          <p:cNvSpPr>
            <a:spLocks noChangeArrowheads="1"/>
          </p:cNvSpPr>
          <p:nvPr userDrawn="1"/>
        </p:nvSpPr>
        <p:spPr bwMode="auto">
          <a:xfrm>
            <a:off x="0" y="0"/>
            <a:ext cx="9144000" cy="6096000"/>
          </a:xfrm>
          <a:prstGeom prst="rect">
            <a:avLst/>
          </a:prstGeom>
          <a:solidFill>
            <a:schemeClr val="bg1">
              <a:alpha val="90000"/>
            </a:schemeClr>
          </a:solidFill>
          <a:ln w="9525">
            <a:solidFill>
              <a:srgbClr val="800080"/>
            </a:solidFill>
            <a:miter lim="800000"/>
            <a:headEnd/>
            <a:tailEnd/>
          </a:ln>
          <a:effectLst/>
        </p:spPr>
        <p:txBody>
          <a:bodyPr wrap="none" anchor="ctr"/>
          <a:lstStyle/>
          <a:p>
            <a:endParaRPr lang="en-SG"/>
          </a:p>
        </p:txBody>
      </p:sp>
      <p:sp>
        <p:nvSpPr>
          <p:cNvPr id="1028" name="Rectangle 3"/>
          <p:cNvSpPr>
            <a:spLocks noGrp="1" noChangeArrowheads="1"/>
          </p:cNvSpPr>
          <p:nvPr>
            <p:ph type="body" idx="1"/>
          </p:nvPr>
        </p:nvSpPr>
        <p:spPr bwMode="auto">
          <a:xfrm>
            <a:off x="76200" y="884238"/>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7" name="Rectangle 13"/>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1039" name="Rectangle 15"/>
          <p:cNvSpPr>
            <a:spLocks noChangeArrowheads="1"/>
          </p:cNvSpPr>
          <p:nvPr userDrawn="1"/>
        </p:nvSpPr>
        <p:spPr bwMode="auto">
          <a:xfrm>
            <a:off x="0" y="0"/>
            <a:ext cx="9144000" cy="762000"/>
          </a:xfrm>
          <a:prstGeom prst="rect">
            <a:avLst/>
          </a:prstGeom>
          <a:solidFill>
            <a:srgbClr val="800080"/>
          </a:solidFill>
          <a:ln w="9525">
            <a:solidFill>
              <a:srgbClr val="640064"/>
            </a:solidFill>
            <a:miter lim="800000"/>
            <a:headEnd/>
            <a:tailEnd/>
          </a:ln>
          <a:effectLst/>
        </p:spPr>
        <p:txBody>
          <a:bodyPr wrap="none" anchor="ctr"/>
          <a:lstStyle/>
          <a:p>
            <a:endParaRPr lang="en-SG"/>
          </a:p>
        </p:txBody>
      </p:sp>
      <p:sp>
        <p:nvSpPr>
          <p:cNvPr id="2" name="Rectangle 2"/>
          <p:cNvSpPr>
            <a:spLocks noGrp="1" noChangeArrowheads="1"/>
          </p:cNvSpPr>
          <p:nvPr>
            <p:ph type="title"/>
          </p:nvPr>
        </p:nvSpPr>
        <p:spPr bwMode="auto">
          <a:xfrm>
            <a:off x="76200" y="122238"/>
            <a:ext cx="8991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2" name="Rectangle 16"/>
          <p:cNvSpPr>
            <a:spLocks noChangeArrowheads="1"/>
          </p:cNvSpPr>
          <p:nvPr userDrawn="1"/>
        </p:nvSpPr>
        <p:spPr bwMode="auto">
          <a:xfrm>
            <a:off x="1371600" y="6311347"/>
            <a:ext cx="2895600" cy="372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itchFamily="34" charset="0"/>
              </a:defRPr>
            </a:lvl1pPr>
            <a:lvl2pPr>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lvl="1">
              <a:spcBef>
                <a:spcPct val="50000"/>
              </a:spcBef>
              <a:defRPr/>
            </a:pPr>
            <a:r>
              <a:rPr lang="en-US" altLang="en-US" sz="1200" dirty="0">
                <a:latin typeface="Arial Narrow" pitchFamily="34" charset="0"/>
              </a:rPr>
              <a:t>Diploma in </a:t>
            </a:r>
            <a:r>
              <a:rPr lang="en-US" altLang="en-US" sz="1200">
                <a:latin typeface="Arial Narrow" pitchFamily="34" charset="0"/>
              </a:rPr>
              <a:t>IT/DS/</a:t>
            </a:r>
            <a:r>
              <a:rPr lang="en-US" altLang="en-US" sz="1200" dirty="0">
                <a:latin typeface="Arial Narrow" pitchFamily="34" charset="0"/>
              </a:rPr>
              <a:t>CSF</a:t>
            </a:r>
            <a:br>
              <a:rPr lang="en-US" altLang="en-US" sz="1200" dirty="0">
                <a:latin typeface="Arial Narrow" pitchFamily="34" charset="0"/>
              </a:rPr>
            </a:br>
            <a:r>
              <a:rPr lang="en-US" altLang="en-US" sz="1200">
                <a:latin typeface="Arial Narrow" pitchFamily="34" charset="0"/>
              </a:rPr>
              <a:t>PRG2 AY21/22, </a:t>
            </a:r>
            <a:r>
              <a:rPr lang="en-US" altLang="en-US" sz="1200" dirty="0" err="1">
                <a:latin typeface="Arial Narrow" pitchFamily="34" charset="0"/>
              </a:rPr>
              <a:t>Sem</a:t>
            </a:r>
            <a:r>
              <a:rPr lang="en-US" altLang="en-US" sz="1200" dirty="0">
                <a:latin typeface="Arial Narrow" pitchFamily="34" charset="0"/>
              </a:rPr>
              <a:t> 2</a:t>
            </a:r>
          </a:p>
        </p:txBody>
      </p:sp>
      <p:pic>
        <p:nvPicPr>
          <p:cNvPr id="13" name="Picture 22" descr="School of ICT"/>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200" y="6172200"/>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5"/>
          <p:cNvSpPr txBox="1">
            <a:spLocks noChangeArrowheads="1"/>
          </p:cNvSpPr>
          <p:nvPr userDrawn="1"/>
        </p:nvSpPr>
        <p:spPr bwMode="auto">
          <a:xfrm>
            <a:off x="4457700" y="6302375"/>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lgn="ctr">
              <a:defRPr/>
            </a:pPr>
            <a:r>
              <a:rPr lang="en-US" dirty="0"/>
              <a:t>  Last update</a:t>
            </a:r>
            <a:r>
              <a:rPr lang="en-US"/>
              <a:t>: 15/10/2021</a:t>
            </a:r>
            <a:endParaRPr lang="en-US" dirty="0"/>
          </a:p>
        </p:txBody>
      </p:sp>
      <p:sp>
        <p:nvSpPr>
          <p:cNvPr id="15" name="Rectangle 15"/>
          <p:cNvSpPr txBox="1">
            <a:spLocks noChangeArrowheads="1"/>
          </p:cNvSpPr>
          <p:nvPr userDrawn="1"/>
        </p:nvSpPr>
        <p:spPr bwMode="auto">
          <a:xfrm>
            <a:off x="7086600" y="6275387"/>
            <a:ext cx="1905000" cy="381000"/>
          </a:xfrm>
          <a:prstGeom prst="rect">
            <a:avLst/>
          </a:prstGeom>
          <a:noFill/>
          <a:ln w="9525">
            <a:noFill/>
            <a:miter lim="800000"/>
            <a:headEnd/>
            <a:tailEnd/>
          </a:ln>
        </p:spPr>
        <p:txBody>
          <a:bodyPr anchor="ctr"/>
          <a:lstStyle>
            <a:lvl1pPr algn="r">
              <a:spcBef>
                <a:spcPct val="50000"/>
              </a:spcBef>
              <a:defRPr sz="1200">
                <a:latin typeface="Arial Narrow" pitchFamily="34" charset="0"/>
              </a:defRPr>
            </a:lvl1pPr>
          </a:lstStyle>
          <a:p>
            <a:pPr>
              <a:defRPr/>
            </a:pPr>
            <a:r>
              <a:rPr lang="en-US" dirty="0"/>
              <a:t>  Lecture</a:t>
            </a:r>
            <a:r>
              <a:rPr lang="en-US" baseline="0" dirty="0"/>
              <a:t> 3</a:t>
            </a:r>
            <a:br>
              <a:rPr lang="en-US" baseline="0" dirty="0"/>
            </a:br>
            <a:r>
              <a:rPr lang="en-US" baseline="0" dirty="0"/>
              <a:t>Slide </a:t>
            </a:r>
            <a:fld id="{D684DC87-7C2B-4413-A3B2-900CE8D7D012}" type="slidenum">
              <a:rPr lang="en-US" baseline="0" smtClean="0"/>
              <a:t>‹#›</a:t>
            </a:fld>
            <a:endParaRPr lang="en-US" dirty="0"/>
          </a:p>
        </p:txBody>
      </p:sp>
      <p:sp>
        <p:nvSpPr>
          <p:cNvPr id="4" name="MSIPCMContentMarking" descr="{&quot;HashCode&quot;:-1818968269,&quot;Placement&quot;:&quot;Header&quot;,&quot;Top&quot;:0.0,&quot;Left&quot;:0.0,&quot;SlideWidth&quot;:720,&quot;SlideHeight&quot;:540}">
            <a:extLst>
              <a:ext uri="{FF2B5EF4-FFF2-40B4-BE49-F238E27FC236}">
                <a16:creationId xmlns:a16="http://schemas.microsoft.com/office/drawing/2014/main" id="{9A271DF4-4107-42C8-A0D5-9ABCE821BF91}"/>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fontAlgn="base">
        <a:spcBef>
          <a:spcPct val="0"/>
        </a:spcBef>
        <a:spcAft>
          <a:spcPct val="0"/>
        </a:spcAft>
        <a:defRPr sz="3200" b="1">
          <a:solidFill>
            <a:schemeClr val="bg1"/>
          </a:solidFill>
          <a:latin typeface="Arial" charset="0"/>
          <a:cs typeface="Arial" charset="0"/>
        </a:defRPr>
      </a:lvl6pPr>
      <a:lvl7pPr marL="914400" algn="l" rtl="0" fontAlgn="base">
        <a:spcBef>
          <a:spcPct val="0"/>
        </a:spcBef>
        <a:spcAft>
          <a:spcPct val="0"/>
        </a:spcAft>
        <a:defRPr sz="3200" b="1">
          <a:solidFill>
            <a:schemeClr val="bg1"/>
          </a:solidFill>
          <a:latin typeface="Arial" charset="0"/>
          <a:cs typeface="Arial" charset="0"/>
        </a:defRPr>
      </a:lvl7pPr>
      <a:lvl8pPr marL="1371600" algn="l" rtl="0" fontAlgn="base">
        <a:spcBef>
          <a:spcPct val="0"/>
        </a:spcBef>
        <a:spcAft>
          <a:spcPct val="0"/>
        </a:spcAft>
        <a:defRPr sz="3200" b="1">
          <a:solidFill>
            <a:schemeClr val="bg1"/>
          </a:solidFill>
          <a:latin typeface="Arial" charset="0"/>
          <a:cs typeface="Arial" charset="0"/>
        </a:defRPr>
      </a:lvl8pPr>
      <a:lvl9pPr marL="1828800" algn="l" rtl="0" fontAlgn="base">
        <a:spcBef>
          <a:spcPct val="0"/>
        </a:spcBef>
        <a:spcAft>
          <a:spcPct val="0"/>
        </a:spcAft>
        <a:defRPr sz="3200" b="1">
          <a:solidFill>
            <a:schemeClr val="bg1"/>
          </a:solidFill>
          <a:latin typeface="Arial" charset="0"/>
          <a:cs typeface="Arial" charset="0"/>
        </a:defRPr>
      </a:lvl9pPr>
    </p:titleStyle>
    <p:bodyStyle>
      <a:lvl1pPr marL="342900" indent="-342900" algn="l" rtl="0" eaLnBrk="0" fontAlgn="base" hangingPunct="0">
        <a:spcBef>
          <a:spcPct val="20000"/>
        </a:spcBef>
        <a:spcAft>
          <a:spcPct val="0"/>
        </a:spcAft>
        <a:buChar char="•"/>
        <a:defRPr sz="2800">
          <a:solidFill>
            <a:srgbClr val="640064"/>
          </a:solidFill>
          <a:latin typeface="+mn-lt"/>
          <a:ea typeface="+mn-ea"/>
          <a:cs typeface="+mn-cs"/>
        </a:defRPr>
      </a:lvl1pPr>
      <a:lvl2pPr marL="742950" indent="-285750" algn="l" rtl="0" eaLnBrk="0" fontAlgn="base" hangingPunct="0">
        <a:spcBef>
          <a:spcPct val="20000"/>
        </a:spcBef>
        <a:spcAft>
          <a:spcPct val="0"/>
        </a:spcAft>
        <a:buChar char="–"/>
        <a:defRPr sz="2400">
          <a:solidFill>
            <a:srgbClr val="640064"/>
          </a:solidFill>
          <a:latin typeface="+mn-lt"/>
          <a:cs typeface="+mn-cs"/>
        </a:defRPr>
      </a:lvl2pPr>
      <a:lvl3pPr marL="1143000" indent="-228600" algn="l" rtl="0" eaLnBrk="0" fontAlgn="base" hangingPunct="0">
        <a:spcBef>
          <a:spcPct val="20000"/>
        </a:spcBef>
        <a:spcAft>
          <a:spcPct val="0"/>
        </a:spcAft>
        <a:buChar char="•"/>
        <a:defRPr sz="2000">
          <a:solidFill>
            <a:srgbClr val="640064"/>
          </a:solidFill>
          <a:latin typeface="+mn-lt"/>
          <a:cs typeface="+mn-cs"/>
        </a:defRPr>
      </a:lvl3pPr>
      <a:lvl4pPr marL="1600200" indent="-228600" algn="l" rtl="0" eaLnBrk="0" fontAlgn="base" hangingPunct="0">
        <a:spcBef>
          <a:spcPct val="20000"/>
        </a:spcBef>
        <a:spcAft>
          <a:spcPct val="0"/>
        </a:spcAft>
        <a:buChar char="–"/>
        <a:defRPr>
          <a:solidFill>
            <a:srgbClr val="640064"/>
          </a:solidFill>
          <a:latin typeface="+mn-lt"/>
          <a:cs typeface="+mn-cs"/>
        </a:defRPr>
      </a:lvl4pPr>
      <a:lvl5pPr marL="2057400" indent="-228600" algn="l" rtl="0" eaLnBrk="0" fontAlgn="base" hangingPunct="0">
        <a:spcBef>
          <a:spcPct val="20000"/>
        </a:spcBef>
        <a:spcAft>
          <a:spcPct val="0"/>
        </a:spcAft>
        <a:buChar char="»"/>
        <a:defRPr>
          <a:solidFill>
            <a:srgbClr val="640064"/>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p3"/><Relationship Id="rId1" Type="http://schemas.microsoft.com/office/2007/relationships/media" Target="../media/media17.mp3"/><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p3"/><Relationship Id="rId1" Type="http://schemas.microsoft.com/office/2007/relationships/media" Target="../media/media18.mp3"/><Relationship Id="rId5" Type="http://schemas.openxmlformats.org/officeDocument/2006/relationships/image" Target="../media/image4.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p3"/><Relationship Id="rId1" Type="http://schemas.microsoft.com/office/2007/relationships/media" Target="../media/media19.mp3"/><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p3"/><Relationship Id="rId1" Type="http://schemas.microsoft.com/office/2007/relationships/media" Target="../media/media20.mp3"/><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p3"/><Relationship Id="rId1" Type="http://schemas.microsoft.com/office/2007/relationships/media" Target="../media/media21.mp3"/><Relationship Id="rId5" Type="http://schemas.openxmlformats.org/officeDocument/2006/relationships/image" Target="../media/image4.png"/><Relationship Id="rId4"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4.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15"/>
          <p:cNvSpPr>
            <a:spLocks noChangeShapeType="1"/>
          </p:cNvSpPr>
          <p:nvPr/>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 name="Rectangle 3"/>
          <p:cNvSpPr>
            <a:spLocks noGrp="1" noChangeArrowheads="1"/>
          </p:cNvSpPr>
          <p:nvPr>
            <p:ph type="subTitle" idx="1"/>
          </p:nvPr>
        </p:nvSpPr>
        <p:spPr>
          <a:xfrm>
            <a:off x="2362200" y="2057400"/>
            <a:ext cx="5943600" cy="1311128"/>
          </a:xfrm>
        </p:spPr>
        <p:txBody>
          <a:bodyPr/>
          <a:lstStyle/>
          <a:p>
            <a:pPr>
              <a:buClr>
                <a:srgbClr val="000000"/>
              </a:buClr>
              <a:defRPr/>
            </a:pPr>
            <a:r>
              <a:rPr lang="en-US" dirty="0"/>
              <a:t>Writing Your Own Classes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itle 1">
            <a:extLst>
              <a:ext uri="{FF2B5EF4-FFF2-40B4-BE49-F238E27FC236}">
                <a16:creationId xmlns:a16="http://schemas.microsoft.com/office/drawing/2014/main" id="{3877B84F-B890-464C-ACC4-2162B4D159BB}"/>
              </a:ext>
            </a:extLst>
          </p:cNvPr>
          <p:cNvSpPr>
            <a:spLocks noGrp="1" noChangeArrowheads="1"/>
          </p:cNvSpPr>
          <p:nvPr>
            <p:ph type="title"/>
          </p:nvPr>
        </p:nvSpPr>
        <p:spPr>
          <a:xfrm>
            <a:off x="76200" y="122238"/>
            <a:ext cx="8991600" cy="563562"/>
          </a:xfrm>
        </p:spPr>
        <p:txBody>
          <a:bodyPr/>
          <a:lstStyle/>
          <a:p>
            <a:r>
              <a:rPr lang="en-US" altLang="en-US"/>
              <a:t>Implementing the Properties</a:t>
            </a:r>
            <a:endParaRPr lang="en-SG" altLang="en-US"/>
          </a:p>
        </p:txBody>
      </p:sp>
      <p:sp>
        <p:nvSpPr>
          <p:cNvPr id="19460" name="Right Arrow 6">
            <a:extLst>
              <a:ext uri="{FF2B5EF4-FFF2-40B4-BE49-F238E27FC236}">
                <a16:creationId xmlns:a16="http://schemas.microsoft.com/office/drawing/2014/main" id="{FEDC7136-0DEF-44DE-919C-2E4FDA9EB182}"/>
              </a:ext>
            </a:extLst>
          </p:cNvPr>
          <p:cNvSpPr>
            <a:spLocks noChangeArrowheads="1"/>
          </p:cNvSpPr>
          <p:nvPr/>
        </p:nvSpPr>
        <p:spPr bwMode="auto">
          <a:xfrm>
            <a:off x="4784725" y="3038475"/>
            <a:ext cx="411163" cy="228600"/>
          </a:xfrm>
          <a:prstGeom prst="rightArrow">
            <a:avLst>
              <a:gd name="adj1" fmla="val 50000"/>
              <a:gd name="adj2" fmla="val 50036"/>
            </a:avLst>
          </a:prstGeom>
          <a:solidFill>
            <a:srgbClr val="C00000"/>
          </a:solidFill>
          <a:ln w="12700" algn="ctr">
            <a:solidFill>
              <a:schemeClr val="accent1"/>
            </a:solidFill>
            <a:round/>
            <a:headEnd/>
            <a:tailEnd/>
          </a:ln>
        </p:spPr>
        <p:txBody>
          <a:bodyPr>
            <a:spAutoFit/>
          </a:bodyPr>
          <a:lstStyle>
            <a:lvl1pPr marL="609600" indent="-6096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lnSpc>
                <a:spcPct val="80000"/>
              </a:lnSpc>
              <a:buClr>
                <a:schemeClr val="bg1"/>
              </a:buClr>
              <a:buFont typeface="Wingdings" panose="05000000000000000000" pitchFamily="2" charset="2"/>
              <a:buNone/>
            </a:pPr>
            <a:endParaRPr kumimoji="1" lang="en-US" altLang="en-US" sz="2000" b="1">
              <a:solidFill>
                <a:schemeClr val="tx1"/>
              </a:solidFill>
              <a:latin typeface="Courier New" panose="02070309020205020404" pitchFamily="49" charset="0"/>
            </a:endParaRPr>
          </a:p>
        </p:txBody>
      </p:sp>
      <p:sp>
        <p:nvSpPr>
          <p:cNvPr id="7" name="Rectangle 3">
            <a:extLst>
              <a:ext uri="{FF2B5EF4-FFF2-40B4-BE49-F238E27FC236}">
                <a16:creationId xmlns:a16="http://schemas.microsoft.com/office/drawing/2014/main" id="{3EF0E4F3-50AD-4887-AA9C-E8150D38858F}"/>
              </a:ext>
            </a:extLst>
          </p:cNvPr>
          <p:cNvSpPr>
            <a:spLocks noGrp="1" noChangeArrowheads="1"/>
          </p:cNvSpPr>
          <p:nvPr>
            <p:ph idx="1"/>
          </p:nvPr>
        </p:nvSpPr>
        <p:spPr>
          <a:xfrm>
            <a:off x="261938" y="838200"/>
            <a:ext cx="4495800" cy="5257800"/>
          </a:xfrm>
          <a:solidFill>
            <a:srgbClr val="CCFFFF"/>
          </a:solidFill>
          <a:ln>
            <a:solidFill>
              <a:schemeClr val="tx1"/>
            </a:solidFill>
          </a:ln>
        </p:spPr>
        <p:txBody>
          <a:bodyPr/>
          <a:lstStyle/>
          <a:p>
            <a:pPr marL="346075" indent="-346075">
              <a:lnSpc>
                <a:spcPct val="90000"/>
              </a:lnSpc>
              <a:spcBef>
                <a:spcPts val="0"/>
              </a:spcBef>
              <a:buFontTx/>
              <a:buNone/>
              <a:defRPr/>
            </a:pPr>
            <a:r>
              <a:rPr lang="en-US" altLang="zh-CN" sz="1800" dirty="0">
                <a:solidFill>
                  <a:srgbClr val="009999"/>
                </a:solidFill>
                <a:latin typeface="Segoe UI" panose="020B0502040204020203" pitchFamily="34" charset="0"/>
                <a:ea typeface="SimSun" panose="02010600030101010101" pitchFamily="2" charset="-122"/>
                <a:cs typeface="Segoe UI" panose="020B0502040204020203" pitchFamily="34" charset="0"/>
              </a:rPr>
              <a:t>// private attributes</a:t>
            </a:r>
          </a:p>
          <a:p>
            <a:pPr marL="346075" indent="-346075">
              <a:lnSpc>
                <a:spcPct val="90000"/>
              </a:lnSpc>
              <a:spcBef>
                <a:spcPts val="0"/>
              </a:spcBef>
              <a:buFontTx/>
              <a:buNone/>
              <a:defRPr/>
            </a:pPr>
            <a:r>
              <a:rPr lang="en-US" altLang="en-US" sz="1800" dirty="0">
                <a:solidFill>
                  <a:srgbClr val="FF0000"/>
                </a:solidFill>
                <a:latin typeface="Consolas" panose="020B0609020204030204" pitchFamily="49" charset="0"/>
                <a:cs typeface="Segoe UI" panose="020B0502040204020203" pitchFamily="34" charset="0"/>
              </a:rPr>
              <a:t>private </a:t>
            </a:r>
            <a:r>
              <a:rPr lang="en-US" altLang="en-US" sz="1800" dirty="0">
                <a:solidFill>
                  <a:schemeClr val="tx1"/>
                </a:solidFill>
                <a:latin typeface="Consolas" panose="020B0609020204030204" pitchFamily="49" charset="0"/>
                <a:cs typeface="Segoe UI" panose="020B0502040204020203" pitchFamily="34" charset="0"/>
              </a:rPr>
              <a:t>string </a:t>
            </a:r>
            <a:r>
              <a:rPr lang="en-US" altLang="en-US" sz="1800" dirty="0" err="1">
                <a:solidFill>
                  <a:schemeClr val="tx1"/>
                </a:solidFill>
                <a:latin typeface="Consolas" panose="020B0609020204030204" pitchFamily="49" charset="0"/>
                <a:cs typeface="Segoe UI" panose="020B0502040204020203" pitchFamily="34" charset="0"/>
              </a:rPr>
              <a:t>accountNo</a:t>
            </a:r>
            <a:r>
              <a:rPr lang="en-US" altLang="en-US" sz="1800" dirty="0">
                <a:solidFill>
                  <a:schemeClr val="tx1"/>
                </a:solidFill>
                <a:latin typeface="Consolas" panose="020B0609020204030204" pitchFamily="49" charset="0"/>
                <a:cs typeface="Segoe UI" panose="020B0502040204020203" pitchFamily="34" charset="0"/>
              </a:rPr>
              <a:t>; </a:t>
            </a:r>
          </a:p>
          <a:p>
            <a:pPr marL="346075" indent="-346075">
              <a:lnSpc>
                <a:spcPct val="90000"/>
              </a:lnSpc>
              <a:spcBef>
                <a:spcPts val="0"/>
              </a:spcBef>
              <a:buFontTx/>
              <a:buNone/>
              <a:defRPr/>
            </a:pPr>
            <a:r>
              <a:rPr lang="en-US" altLang="en-US" sz="1800" dirty="0">
                <a:solidFill>
                  <a:srgbClr val="FF0000"/>
                </a:solidFill>
                <a:latin typeface="Consolas" panose="020B0609020204030204" pitchFamily="49" charset="0"/>
                <a:cs typeface="Segoe UI" panose="020B0502040204020203" pitchFamily="34" charset="0"/>
              </a:rPr>
              <a:t>private </a:t>
            </a:r>
            <a:r>
              <a:rPr lang="en-US" altLang="en-US" sz="1800" dirty="0">
                <a:solidFill>
                  <a:schemeClr val="tx1"/>
                </a:solidFill>
                <a:latin typeface="Consolas" panose="020B0609020204030204" pitchFamily="49" charset="0"/>
                <a:cs typeface="Segoe UI" panose="020B0502040204020203" pitchFamily="34" charset="0"/>
              </a:rPr>
              <a:t>string </a:t>
            </a:r>
            <a:r>
              <a:rPr lang="en-US" altLang="en-US" sz="1800" dirty="0" err="1">
                <a:solidFill>
                  <a:schemeClr val="tx1"/>
                </a:solidFill>
                <a:latin typeface="Consolas" panose="020B0609020204030204" pitchFamily="49" charset="0"/>
                <a:cs typeface="Segoe UI" panose="020B0502040204020203" pitchFamily="34" charset="0"/>
              </a:rPr>
              <a:t>accountName</a:t>
            </a:r>
            <a:r>
              <a:rPr lang="en-US" altLang="en-US" sz="1800" dirty="0">
                <a:solidFill>
                  <a:schemeClr val="tx1"/>
                </a:solidFill>
                <a:latin typeface="Consolas" panose="020B0609020204030204" pitchFamily="49" charset="0"/>
                <a:cs typeface="Segoe UI" panose="020B0502040204020203" pitchFamily="34" charset="0"/>
              </a:rPr>
              <a:t>; </a:t>
            </a:r>
          </a:p>
          <a:p>
            <a:pPr marL="346075" indent="-346075">
              <a:lnSpc>
                <a:spcPct val="90000"/>
              </a:lnSpc>
              <a:spcBef>
                <a:spcPts val="0"/>
              </a:spcBef>
              <a:buFontTx/>
              <a:buNone/>
              <a:defRPr/>
            </a:pPr>
            <a:r>
              <a:rPr lang="en-US" altLang="en-US" sz="1800" dirty="0">
                <a:solidFill>
                  <a:srgbClr val="FF0000"/>
                </a:solidFill>
                <a:latin typeface="Consolas" panose="020B0609020204030204" pitchFamily="49" charset="0"/>
                <a:cs typeface="Segoe UI" panose="020B0502040204020203" pitchFamily="34" charset="0"/>
              </a:rPr>
              <a:t>private </a:t>
            </a:r>
            <a:r>
              <a:rPr lang="en-US" altLang="en-US" sz="1800" dirty="0">
                <a:solidFill>
                  <a:schemeClr val="tx1"/>
                </a:solidFill>
                <a:latin typeface="Consolas" panose="020B0609020204030204" pitchFamily="49" charset="0"/>
                <a:cs typeface="Segoe UI" panose="020B0502040204020203" pitchFamily="34" charset="0"/>
              </a:rPr>
              <a:t>double balance;  </a:t>
            </a:r>
          </a:p>
          <a:p>
            <a:pPr marL="346075" indent="-346075">
              <a:lnSpc>
                <a:spcPct val="90000"/>
              </a:lnSpc>
              <a:spcBef>
                <a:spcPts val="0"/>
              </a:spcBef>
              <a:buFontTx/>
              <a:buNone/>
              <a:defRPr/>
            </a:pPr>
            <a:endParaRPr lang="en-US" altLang="en-US" sz="800" dirty="0"/>
          </a:p>
          <a:p>
            <a:pPr>
              <a:spcBef>
                <a:spcPts val="0"/>
              </a:spcBef>
              <a:buClr>
                <a:srgbClr val="000000"/>
              </a:buClr>
              <a:buFontTx/>
              <a:buNone/>
              <a:defRPr/>
            </a:pPr>
            <a:r>
              <a:rPr lang="en-US" altLang="zh-CN" sz="1800" dirty="0">
                <a:solidFill>
                  <a:srgbClr val="009999"/>
                </a:solidFill>
                <a:latin typeface="Segoe UI" panose="020B0502040204020203" pitchFamily="34" charset="0"/>
                <a:ea typeface="SimSun" panose="02010600030101010101" pitchFamily="2" charset="-122"/>
                <a:cs typeface="Segoe UI" panose="020B0502040204020203" pitchFamily="34" charset="0"/>
              </a:rPr>
              <a:t>// public properties</a:t>
            </a:r>
          </a:p>
          <a:p>
            <a:pPr marL="346075" indent="-346075">
              <a:lnSpc>
                <a:spcPct val="90000"/>
              </a:lnSpc>
              <a:spcBef>
                <a:spcPts val="0"/>
              </a:spcBef>
              <a:buFontTx/>
              <a:buNone/>
              <a:defRPr/>
            </a:pPr>
            <a:r>
              <a:rPr lang="en-US" altLang="en-US" sz="1800" dirty="0">
                <a:latin typeface="Consolas" panose="020B0609020204030204" pitchFamily="49" charset="0"/>
                <a:cs typeface="Segoe UI" panose="020B0502040204020203" pitchFamily="34" charset="0"/>
              </a:rPr>
              <a:t>public string </a:t>
            </a:r>
            <a:r>
              <a:rPr lang="en-US" altLang="en-US" sz="1800" dirty="0" err="1">
                <a:solidFill>
                  <a:srgbClr val="0000FF"/>
                </a:solidFill>
                <a:latin typeface="Consolas" panose="020B0609020204030204" pitchFamily="49" charset="0"/>
                <a:cs typeface="Segoe UI" panose="020B0502040204020203" pitchFamily="34" charset="0"/>
              </a:rPr>
              <a:t>AccountNo</a:t>
            </a:r>
            <a:endParaRPr lang="en-US" altLang="en-US" sz="1800" dirty="0">
              <a:solidFill>
                <a:srgbClr val="0000FF"/>
              </a:solidFill>
              <a:latin typeface="Consolas" panose="020B0609020204030204" pitchFamily="49" charset="0"/>
              <a:cs typeface="Segoe UI" panose="020B0502040204020203" pitchFamily="34" charset="0"/>
            </a:endParaRPr>
          </a:p>
          <a:p>
            <a:pPr marL="346075" indent="-346075">
              <a:lnSpc>
                <a:spcPct val="90000"/>
              </a:lnSpc>
              <a:spcBef>
                <a:spcPts val="0"/>
              </a:spcBef>
              <a:buFontTx/>
              <a:buNone/>
              <a:defRPr/>
            </a:pPr>
            <a:r>
              <a:rPr lang="en-US" altLang="en-US" sz="1800" dirty="0">
                <a:latin typeface="Consolas" panose="020B0609020204030204" pitchFamily="49" charset="0"/>
                <a:cs typeface="Segoe UI" panose="020B0502040204020203" pitchFamily="34" charset="0"/>
              </a:rPr>
              <a:t>{</a:t>
            </a:r>
          </a:p>
          <a:p>
            <a:pPr marL="346075" indent="-346075">
              <a:lnSpc>
                <a:spcPct val="90000"/>
              </a:lnSpc>
              <a:spcBef>
                <a:spcPts val="0"/>
              </a:spcBef>
              <a:buFontTx/>
              <a:buNone/>
              <a:defRPr/>
            </a:pPr>
            <a:r>
              <a:rPr lang="en-US" altLang="en-US" sz="1800" dirty="0">
                <a:latin typeface="Consolas" panose="020B0609020204030204" pitchFamily="49" charset="0"/>
                <a:cs typeface="Segoe UI" panose="020B0502040204020203" pitchFamily="34" charset="0"/>
              </a:rPr>
              <a:t>   get { return </a:t>
            </a:r>
            <a:r>
              <a:rPr lang="en-US" altLang="en-US" sz="1800" dirty="0" err="1">
                <a:latin typeface="Consolas" panose="020B0609020204030204" pitchFamily="49" charset="0"/>
                <a:cs typeface="Segoe UI" panose="020B0502040204020203" pitchFamily="34" charset="0"/>
              </a:rPr>
              <a:t>accountNo</a:t>
            </a:r>
            <a:r>
              <a:rPr lang="en-US" altLang="en-US" sz="1800" dirty="0">
                <a:latin typeface="Consolas" panose="020B0609020204030204" pitchFamily="49" charset="0"/>
                <a:cs typeface="Segoe UI" panose="020B0502040204020203" pitchFamily="34" charset="0"/>
              </a:rPr>
              <a:t>; }</a:t>
            </a:r>
          </a:p>
          <a:p>
            <a:pPr marL="346075" indent="-346075">
              <a:lnSpc>
                <a:spcPct val="90000"/>
              </a:lnSpc>
              <a:spcBef>
                <a:spcPts val="0"/>
              </a:spcBef>
              <a:buFontTx/>
              <a:buNone/>
              <a:defRPr/>
            </a:pPr>
            <a:r>
              <a:rPr lang="en-US" altLang="en-US" sz="1800" dirty="0">
                <a:latin typeface="Consolas" panose="020B0609020204030204" pitchFamily="49" charset="0"/>
                <a:cs typeface="Segoe UI" panose="020B0502040204020203" pitchFamily="34" charset="0"/>
              </a:rPr>
              <a:t>   set { </a:t>
            </a:r>
            <a:r>
              <a:rPr lang="en-US" altLang="en-US" sz="1800" dirty="0" err="1">
                <a:latin typeface="Consolas" panose="020B0609020204030204" pitchFamily="49" charset="0"/>
                <a:cs typeface="Segoe UI" panose="020B0502040204020203" pitchFamily="34" charset="0"/>
              </a:rPr>
              <a:t>accountNo</a:t>
            </a:r>
            <a:r>
              <a:rPr lang="en-US" altLang="en-US" sz="1800" dirty="0">
                <a:latin typeface="Consolas" panose="020B0609020204030204" pitchFamily="49" charset="0"/>
                <a:cs typeface="Segoe UI" panose="020B0502040204020203" pitchFamily="34" charset="0"/>
              </a:rPr>
              <a:t> = </a:t>
            </a:r>
            <a:r>
              <a:rPr lang="en-US" altLang="en-US" sz="1800" dirty="0">
                <a:solidFill>
                  <a:srgbClr val="FF0000"/>
                </a:solidFill>
                <a:latin typeface="Consolas" panose="020B0609020204030204" pitchFamily="49" charset="0"/>
                <a:cs typeface="Segoe UI" panose="020B0502040204020203" pitchFamily="34" charset="0"/>
              </a:rPr>
              <a:t>value</a:t>
            </a:r>
            <a:r>
              <a:rPr lang="en-US" altLang="en-US" sz="1800" dirty="0">
                <a:latin typeface="Consolas" panose="020B0609020204030204" pitchFamily="49" charset="0"/>
                <a:cs typeface="Segoe UI" panose="020B0502040204020203" pitchFamily="34" charset="0"/>
              </a:rPr>
              <a:t>; }</a:t>
            </a:r>
          </a:p>
          <a:p>
            <a:pPr marL="346075" indent="-346075">
              <a:lnSpc>
                <a:spcPct val="90000"/>
              </a:lnSpc>
              <a:spcBef>
                <a:spcPts val="0"/>
              </a:spcBef>
              <a:spcAft>
                <a:spcPts val="600"/>
              </a:spcAft>
              <a:buFontTx/>
              <a:buNone/>
              <a:defRPr/>
            </a:pPr>
            <a:r>
              <a:rPr lang="en-US" altLang="en-US" sz="1800" dirty="0">
                <a:latin typeface="Consolas" panose="020B0609020204030204" pitchFamily="49" charset="0"/>
                <a:cs typeface="Segoe UI" panose="020B0502040204020203" pitchFamily="34" charset="0"/>
              </a:rPr>
              <a:t>}</a:t>
            </a:r>
          </a:p>
          <a:p>
            <a:pPr marL="346075" indent="-346075">
              <a:lnSpc>
                <a:spcPct val="90000"/>
              </a:lnSpc>
              <a:spcBef>
                <a:spcPts val="0"/>
              </a:spcBef>
              <a:buFontTx/>
              <a:buNone/>
              <a:defRPr/>
            </a:pPr>
            <a:r>
              <a:rPr lang="en-US" altLang="en-US" sz="1800" dirty="0">
                <a:latin typeface="Consolas" panose="020B0609020204030204" pitchFamily="49" charset="0"/>
                <a:cs typeface="Segoe UI" panose="020B0502040204020203" pitchFamily="34" charset="0"/>
              </a:rPr>
              <a:t>public string </a:t>
            </a:r>
            <a:r>
              <a:rPr lang="en-US" altLang="en-US" sz="1800" dirty="0" err="1">
                <a:solidFill>
                  <a:srgbClr val="0000FF"/>
                </a:solidFill>
                <a:latin typeface="Consolas" panose="020B0609020204030204" pitchFamily="49" charset="0"/>
                <a:cs typeface="Segoe UI" panose="020B0502040204020203" pitchFamily="34" charset="0"/>
              </a:rPr>
              <a:t>AccountName</a:t>
            </a:r>
            <a:endParaRPr lang="en-US" altLang="en-US" sz="1800" dirty="0">
              <a:solidFill>
                <a:srgbClr val="0000FF"/>
              </a:solidFill>
              <a:latin typeface="Consolas" panose="020B0609020204030204" pitchFamily="49" charset="0"/>
              <a:cs typeface="Segoe UI" panose="020B0502040204020203" pitchFamily="34" charset="0"/>
            </a:endParaRPr>
          </a:p>
          <a:p>
            <a:pPr marL="346075" indent="-346075">
              <a:lnSpc>
                <a:spcPct val="90000"/>
              </a:lnSpc>
              <a:spcBef>
                <a:spcPts val="0"/>
              </a:spcBef>
              <a:buFontTx/>
              <a:buNone/>
              <a:defRPr/>
            </a:pPr>
            <a:r>
              <a:rPr lang="en-US" altLang="en-US" sz="1800" dirty="0">
                <a:latin typeface="Consolas" panose="020B0609020204030204" pitchFamily="49" charset="0"/>
                <a:cs typeface="Segoe UI" panose="020B0502040204020203" pitchFamily="34" charset="0"/>
              </a:rPr>
              <a:t>{</a:t>
            </a:r>
          </a:p>
          <a:p>
            <a:pPr marL="346075" indent="-346075">
              <a:lnSpc>
                <a:spcPct val="90000"/>
              </a:lnSpc>
              <a:spcBef>
                <a:spcPts val="0"/>
              </a:spcBef>
              <a:buFontTx/>
              <a:buNone/>
              <a:defRPr/>
            </a:pPr>
            <a:r>
              <a:rPr lang="en-US" altLang="en-US" sz="1800" dirty="0">
                <a:latin typeface="Consolas" panose="020B0609020204030204" pitchFamily="49" charset="0"/>
                <a:cs typeface="Segoe UI" panose="020B0502040204020203" pitchFamily="34" charset="0"/>
              </a:rPr>
              <a:t>   get { return </a:t>
            </a:r>
            <a:r>
              <a:rPr lang="en-US" altLang="en-US" sz="1800" dirty="0" err="1">
                <a:latin typeface="Consolas" panose="020B0609020204030204" pitchFamily="49" charset="0"/>
                <a:cs typeface="Segoe UI" panose="020B0502040204020203" pitchFamily="34" charset="0"/>
              </a:rPr>
              <a:t>accountName</a:t>
            </a:r>
            <a:r>
              <a:rPr lang="en-US" altLang="en-US" sz="1800" dirty="0">
                <a:latin typeface="Consolas" panose="020B0609020204030204" pitchFamily="49" charset="0"/>
                <a:cs typeface="Segoe UI" panose="020B0502040204020203" pitchFamily="34" charset="0"/>
              </a:rPr>
              <a:t>; }</a:t>
            </a:r>
          </a:p>
          <a:p>
            <a:pPr marL="346075" indent="-346075">
              <a:lnSpc>
                <a:spcPct val="90000"/>
              </a:lnSpc>
              <a:spcBef>
                <a:spcPts val="0"/>
              </a:spcBef>
              <a:buFontTx/>
              <a:buNone/>
              <a:defRPr/>
            </a:pPr>
            <a:r>
              <a:rPr lang="en-US" altLang="en-US" sz="1800" dirty="0">
                <a:latin typeface="Consolas" panose="020B0609020204030204" pitchFamily="49" charset="0"/>
                <a:cs typeface="Segoe UI" panose="020B0502040204020203" pitchFamily="34" charset="0"/>
              </a:rPr>
              <a:t>   set { </a:t>
            </a:r>
            <a:r>
              <a:rPr lang="en-US" altLang="en-US" sz="1800" dirty="0" err="1">
                <a:latin typeface="Consolas" panose="020B0609020204030204" pitchFamily="49" charset="0"/>
                <a:cs typeface="Segoe UI" panose="020B0502040204020203" pitchFamily="34" charset="0"/>
              </a:rPr>
              <a:t>accountName</a:t>
            </a:r>
            <a:r>
              <a:rPr lang="en-US" altLang="en-US" sz="1800" dirty="0">
                <a:latin typeface="Consolas" panose="020B0609020204030204" pitchFamily="49" charset="0"/>
                <a:cs typeface="Segoe UI" panose="020B0502040204020203" pitchFamily="34" charset="0"/>
              </a:rPr>
              <a:t> = </a:t>
            </a:r>
            <a:r>
              <a:rPr lang="en-US" altLang="en-US" sz="1800" dirty="0">
                <a:solidFill>
                  <a:srgbClr val="FF0000"/>
                </a:solidFill>
                <a:latin typeface="Consolas" panose="020B0609020204030204" pitchFamily="49" charset="0"/>
                <a:cs typeface="Segoe UI" panose="020B0502040204020203" pitchFamily="34" charset="0"/>
              </a:rPr>
              <a:t>value</a:t>
            </a:r>
            <a:r>
              <a:rPr lang="en-US" altLang="en-US" sz="1800" dirty="0">
                <a:latin typeface="Consolas" panose="020B0609020204030204" pitchFamily="49" charset="0"/>
                <a:cs typeface="Segoe UI" panose="020B0502040204020203" pitchFamily="34" charset="0"/>
              </a:rPr>
              <a:t>; }</a:t>
            </a:r>
          </a:p>
          <a:p>
            <a:pPr marL="346075" indent="-346075">
              <a:lnSpc>
                <a:spcPct val="90000"/>
              </a:lnSpc>
              <a:spcBef>
                <a:spcPts val="0"/>
              </a:spcBef>
              <a:spcAft>
                <a:spcPts val="600"/>
              </a:spcAft>
              <a:buFontTx/>
              <a:buNone/>
              <a:defRPr/>
            </a:pPr>
            <a:r>
              <a:rPr lang="en-US" altLang="en-US" sz="1800" dirty="0">
                <a:latin typeface="Consolas" panose="020B0609020204030204" pitchFamily="49" charset="0"/>
                <a:cs typeface="Segoe UI" panose="020B0502040204020203" pitchFamily="34" charset="0"/>
              </a:rPr>
              <a:t>}</a:t>
            </a:r>
          </a:p>
          <a:p>
            <a:pPr marL="346075" indent="-346075">
              <a:lnSpc>
                <a:spcPct val="90000"/>
              </a:lnSpc>
              <a:spcBef>
                <a:spcPts val="0"/>
              </a:spcBef>
              <a:buFontTx/>
              <a:buNone/>
              <a:defRPr/>
            </a:pPr>
            <a:r>
              <a:rPr lang="en-US" altLang="en-US" sz="1800" dirty="0">
                <a:latin typeface="Consolas" panose="020B0609020204030204" pitchFamily="49" charset="0"/>
                <a:cs typeface="Segoe UI" panose="020B0502040204020203" pitchFamily="34" charset="0"/>
              </a:rPr>
              <a:t>public double </a:t>
            </a:r>
            <a:r>
              <a:rPr lang="en-US" altLang="en-US" sz="1800" dirty="0">
                <a:solidFill>
                  <a:srgbClr val="0000FF"/>
                </a:solidFill>
                <a:latin typeface="Consolas" panose="020B0609020204030204" pitchFamily="49" charset="0"/>
                <a:cs typeface="Segoe UI" panose="020B0502040204020203" pitchFamily="34" charset="0"/>
              </a:rPr>
              <a:t>Balance</a:t>
            </a:r>
          </a:p>
          <a:p>
            <a:pPr marL="346075" indent="-346075">
              <a:lnSpc>
                <a:spcPct val="90000"/>
              </a:lnSpc>
              <a:spcBef>
                <a:spcPts val="0"/>
              </a:spcBef>
              <a:buFontTx/>
              <a:buNone/>
              <a:defRPr/>
            </a:pPr>
            <a:r>
              <a:rPr lang="en-US" altLang="en-US" sz="1800" dirty="0">
                <a:latin typeface="Consolas" panose="020B0609020204030204" pitchFamily="49" charset="0"/>
                <a:cs typeface="Segoe UI" panose="020B0502040204020203" pitchFamily="34" charset="0"/>
              </a:rPr>
              <a:t>{</a:t>
            </a:r>
          </a:p>
          <a:p>
            <a:pPr marL="346075" indent="-346075">
              <a:lnSpc>
                <a:spcPct val="90000"/>
              </a:lnSpc>
              <a:spcBef>
                <a:spcPts val="0"/>
              </a:spcBef>
              <a:buFontTx/>
              <a:buNone/>
              <a:defRPr/>
            </a:pPr>
            <a:r>
              <a:rPr lang="en-US" altLang="en-US" sz="1800" dirty="0">
                <a:latin typeface="Consolas" panose="020B0609020204030204" pitchFamily="49" charset="0"/>
                <a:cs typeface="Segoe UI" panose="020B0502040204020203" pitchFamily="34" charset="0"/>
              </a:rPr>
              <a:t>   get { return balance; }</a:t>
            </a:r>
          </a:p>
          <a:p>
            <a:pPr marL="346075" indent="-346075">
              <a:lnSpc>
                <a:spcPct val="90000"/>
              </a:lnSpc>
              <a:spcBef>
                <a:spcPts val="0"/>
              </a:spcBef>
              <a:buFontTx/>
              <a:buNone/>
              <a:defRPr/>
            </a:pPr>
            <a:r>
              <a:rPr lang="en-US" altLang="en-US" sz="1800" dirty="0">
                <a:latin typeface="Consolas" panose="020B0609020204030204" pitchFamily="49" charset="0"/>
                <a:cs typeface="Segoe UI" panose="020B0502040204020203" pitchFamily="34" charset="0"/>
              </a:rPr>
              <a:t>   set { balance = </a:t>
            </a:r>
            <a:r>
              <a:rPr lang="en-US" altLang="en-US" sz="1800" dirty="0">
                <a:solidFill>
                  <a:srgbClr val="FF0000"/>
                </a:solidFill>
                <a:latin typeface="Consolas" panose="020B0609020204030204" pitchFamily="49" charset="0"/>
                <a:cs typeface="Segoe UI" panose="020B0502040204020203" pitchFamily="34" charset="0"/>
              </a:rPr>
              <a:t>value</a:t>
            </a:r>
            <a:r>
              <a:rPr lang="en-US" altLang="en-US" sz="1800" dirty="0">
                <a:latin typeface="Consolas" panose="020B0609020204030204" pitchFamily="49" charset="0"/>
                <a:cs typeface="Segoe UI" panose="020B0502040204020203" pitchFamily="34" charset="0"/>
              </a:rPr>
              <a:t>; }</a:t>
            </a:r>
          </a:p>
          <a:p>
            <a:pPr marL="346075" indent="-346075">
              <a:lnSpc>
                <a:spcPct val="90000"/>
              </a:lnSpc>
              <a:spcBef>
                <a:spcPts val="0"/>
              </a:spcBef>
              <a:buFontTx/>
              <a:buNone/>
              <a:defRPr/>
            </a:pPr>
            <a:r>
              <a:rPr lang="en-US" altLang="en-US" sz="1800" dirty="0">
                <a:latin typeface="Consolas" panose="020B0609020204030204" pitchFamily="49" charset="0"/>
                <a:cs typeface="Segoe UI" panose="020B0502040204020203" pitchFamily="34" charset="0"/>
              </a:rPr>
              <a:t>}</a:t>
            </a:r>
          </a:p>
        </p:txBody>
      </p:sp>
      <p:sp>
        <p:nvSpPr>
          <p:cNvPr id="19462" name="Rectangle 4">
            <a:extLst>
              <a:ext uri="{FF2B5EF4-FFF2-40B4-BE49-F238E27FC236}">
                <a16:creationId xmlns:a16="http://schemas.microsoft.com/office/drawing/2014/main" id="{3ACBB74A-87BF-4357-81C9-E995EF472A55}"/>
              </a:ext>
            </a:extLst>
          </p:cNvPr>
          <p:cNvSpPr>
            <a:spLocks noChangeArrowheads="1"/>
          </p:cNvSpPr>
          <p:nvPr/>
        </p:nvSpPr>
        <p:spPr bwMode="auto">
          <a:xfrm>
            <a:off x="5308600" y="2590800"/>
            <a:ext cx="2055813" cy="974725"/>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marL="609600" indent="-6096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lnSpc>
                <a:spcPct val="80000"/>
              </a:lnSpc>
              <a:buClr>
                <a:schemeClr val="bg1"/>
              </a:buClr>
              <a:buFont typeface="Wingdings" panose="05000000000000000000" pitchFamily="2" charset="2"/>
              <a:buNone/>
            </a:pPr>
            <a:endParaRPr kumimoji="1" lang="en-US" altLang="en-US" sz="2000" b="1">
              <a:solidFill>
                <a:schemeClr val="tx1"/>
              </a:solidFill>
              <a:latin typeface="Courier New" panose="02070309020205020404" pitchFamily="49" charset="0"/>
            </a:endParaRPr>
          </a:p>
        </p:txBody>
      </p:sp>
      <p:sp>
        <p:nvSpPr>
          <p:cNvPr id="19463" name="TextBox 12">
            <a:extLst>
              <a:ext uri="{FF2B5EF4-FFF2-40B4-BE49-F238E27FC236}">
                <a16:creationId xmlns:a16="http://schemas.microsoft.com/office/drawing/2014/main" id="{B5D22852-A555-4681-A5C4-C918BFCBD809}"/>
              </a:ext>
            </a:extLst>
          </p:cNvPr>
          <p:cNvSpPr txBox="1">
            <a:spLocks noChangeArrowheads="1"/>
          </p:cNvSpPr>
          <p:nvPr/>
        </p:nvSpPr>
        <p:spPr bwMode="auto">
          <a:xfrm>
            <a:off x="4940300" y="838200"/>
            <a:ext cx="43561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lang="en-SG" altLang="en-US" sz="2000" dirty="0">
                <a:solidFill>
                  <a:srgbClr val="FF0000"/>
                </a:solidFill>
                <a:latin typeface="Segoe UI" panose="020B0502040204020203" pitchFamily="34" charset="0"/>
                <a:cs typeface="Segoe UI" panose="020B0502040204020203" pitchFamily="34" charset="0"/>
              </a:rPr>
              <a:t>1 Property for each attribute</a:t>
            </a:r>
          </a:p>
          <a:p>
            <a:pPr>
              <a:spcBef>
                <a:spcPct val="0"/>
              </a:spcBef>
              <a:buFontTx/>
              <a:buNone/>
            </a:pPr>
            <a:r>
              <a:rPr lang="en-SG" altLang="en-US" sz="1800" dirty="0">
                <a:solidFill>
                  <a:srgbClr val="FF0000"/>
                </a:solidFill>
                <a:latin typeface="Segoe UI" panose="020B0502040204020203" pitchFamily="34" charset="0"/>
                <a:cs typeface="Segoe UI" panose="020B0502040204020203" pitchFamily="34" charset="0"/>
              </a:rPr>
              <a:t>Both have the same name</a:t>
            </a:r>
          </a:p>
          <a:p>
            <a:pPr>
              <a:spcBef>
                <a:spcPct val="0"/>
              </a:spcBef>
              <a:buFontTx/>
              <a:buNone/>
            </a:pPr>
            <a:r>
              <a:rPr lang="en-SG" altLang="en-US" sz="1800" dirty="0">
                <a:solidFill>
                  <a:srgbClr val="FF0000"/>
                </a:solidFill>
                <a:latin typeface="Segoe UI" panose="020B0502040204020203" pitchFamily="34" charset="0"/>
                <a:cs typeface="Segoe UI" panose="020B0502040204020203" pitchFamily="34" charset="0"/>
              </a:rPr>
              <a:t>Attribute name starts with lowercase</a:t>
            </a:r>
          </a:p>
          <a:p>
            <a:pPr>
              <a:spcBef>
                <a:spcPct val="0"/>
              </a:spcBef>
              <a:buFontTx/>
              <a:buNone/>
            </a:pPr>
            <a:r>
              <a:rPr lang="en-SG" altLang="en-US" sz="1800" dirty="0">
                <a:solidFill>
                  <a:srgbClr val="FF0000"/>
                </a:solidFill>
                <a:latin typeface="Segoe UI" panose="020B0502040204020203" pitchFamily="34" charset="0"/>
                <a:cs typeface="Segoe UI" panose="020B0502040204020203" pitchFamily="34" charset="0"/>
              </a:rPr>
              <a:t>Property name starts with Uppercase</a:t>
            </a:r>
          </a:p>
        </p:txBody>
      </p:sp>
      <p:pic>
        <p:nvPicPr>
          <p:cNvPr id="2" name="s10">
            <a:hlinkClick r:id="" action="ppaction://media"/>
            <a:extLst>
              <a:ext uri="{FF2B5EF4-FFF2-40B4-BE49-F238E27FC236}">
                <a16:creationId xmlns:a16="http://schemas.microsoft.com/office/drawing/2014/main" id="{746B54CA-11BC-461D-9F95-A1ACD60F54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1400" y="155580"/>
            <a:ext cx="406400" cy="406400"/>
          </a:xfrm>
          <a:prstGeom prst="rect">
            <a:avLst/>
          </a:prstGeom>
        </p:spPr>
      </p:pic>
      <p:grpSp>
        <p:nvGrpSpPr>
          <p:cNvPr id="4" name="Group 3">
            <a:extLst>
              <a:ext uri="{FF2B5EF4-FFF2-40B4-BE49-F238E27FC236}">
                <a16:creationId xmlns:a16="http://schemas.microsoft.com/office/drawing/2014/main" id="{84D63925-69EF-4329-9CBB-FBA87B341EC5}"/>
              </a:ext>
            </a:extLst>
          </p:cNvPr>
          <p:cNvGrpSpPr/>
          <p:nvPr/>
        </p:nvGrpSpPr>
        <p:grpSpPr>
          <a:xfrm>
            <a:off x="5235575" y="2057400"/>
            <a:ext cx="3659188" cy="3457575"/>
            <a:chOff x="5235575" y="2057400"/>
            <a:chExt cx="3659188" cy="3457575"/>
          </a:xfrm>
        </p:grpSpPr>
        <p:pic>
          <p:nvPicPr>
            <p:cNvPr id="19458" name="Picture 1">
              <a:extLst>
                <a:ext uri="{FF2B5EF4-FFF2-40B4-BE49-F238E27FC236}">
                  <a16:creationId xmlns:a16="http://schemas.microsoft.com/office/drawing/2014/main" id="{B82F5D7D-8494-4FF0-BDC9-DA6044CE87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5575" y="2057400"/>
              <a:ext cx="3659188"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0C6877C2-8395-46BC-B996-34DE7D442BC3}"/>
                </a:ext>
              </a:extLst>
            </p:cNvPr>
            <p:cNvSpPr txBox="1"/>
            <p:nvPr/>
          </p:nvSpPr>
          <p:spPr>
            <a:xfrm>
              <a:off x="6310345" y="2549520"/>
              <a:ext cx="155575" cy="338554"/>
            </a:xfrm>
            <a:prstGeom prst="rect">
              <a:avLst/>
            </a:prstGeom>
            <a:noFill/>
          </p:spPr>
          <p:txBody>
            <a:bodyPr wrap="square" rtlCol="0">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a:t>
              </a:r>
              <a:endParaRPr lang="en-US" dirty="0">
                <a:latin typeface="Tahoma" panose="020B0604030504040204" pitchFamily="34" charset="0"/>
                <a:ea typeface="Tahoma" panose="020B0604030504040204" pitchFamily="34" charset="0"/>
                <a:cs typeface="Tahoma" panose="020B0604030504040204" pitchFamily="34" charset="0"/>
              </a:endParaRPr>
            </a:p>
          </p:txBody>
        </p:sp>
      </p:gr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9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E8429D31-CDAE-407E-BFEB-97FF22F2CE6A}"/>
              </a:ext>
            </a:extLst>
          </p:cNvPr>
          <p:cNvSpPr>
            <a:spLocks noGrp="1" noChangeArrowheads="1"/>
          </p:cNvSpPr>
          <p:nvPr>
            <p:ph type="title"/>
          </p:nvPr>
        </p:nvSpPr>
        <p:spPr>
          <a:xfrm>
            <a:off x="76200" y="122238"/>
            <a:ext cx="8991600" cy="563562"/>
          </a:xfrm>
        </p:spPr>
        <p:txBody>
          <a:bodyPr/>
          <a:lstStyle/>
          <a:p>
            <a:r>
              <a:rPr lang="en-US" altLang="en-US" sz="2800" dirty="0">
                <a:latin typeface="Segoe UI" panose="020B0502040204020203" pitchFamily="34" charset="0"/>
                <a:cs typeface="Segoe UI" panose="020B0502040204020203" pitchFamily="34" charset="0"/>
              </a:rPr>
              <a:t>Auto-implemented Properties or </a:t>
            </a:r>
            <a:r>
              <a:rPr lang="en-US" altLang="en-US" sz="2800" i="1" dirty="0">
                <a:solidFill>
                  <a:srgbClr val="FFFF00"/>
                </a:solidFill>
                <a:latin typeface="Segoe UI" panose="020B0502040204020203" pitchFamily="34" charset="0"/>
                <a:cs typeface="Segoe UI" panose="020B0502040204020203" pitchFamily="34" charset="0"/>
              </a:rPr>
              <a:t>Simplified Version</a:t>
            </a:r>
            <a:endParaRPr lang="en-SG" altLang="en-US" sz="2800" dirty="0">
              <a:latin typeface="Segoe UI" panose="020B0502040204020203" pitchFamily="34" charset="0"/>
              <a:cs typeface="Segoe UI" panose="020B0502040204020203" pitchFamily="34" charset="0"/>
            </a:endParaRPr>
          </a:p>
        </p:txBody>
      </p:sp>
      <p:sp>
        <p:nvSpPr>
          <p:cNvPr id="9" name="Rectangle 3">
            <a:extLst>
              <a:ext uri="{FF2B5EF4-FFF2-40B4-BE49-F238E27FC236}">
                <a16:creationId xmlns:a16="http://schemas.microsoft.com/office/drawing/2014/main" id="{1A6A30FD-2E31-40DB-BFC8-9F92BC86288B}"/>
              </a:ext>
            </a:extLst>
          </p:cNvPr>
          <p:cNvSpPr txBox="1">
            <a:spLocks noChangeArrowheads="1"/>
          </p:cNvSpPr>
          <p:nvPr/>
        </p:nvSpPr>
        <p:spPr bwMode="auto">
          <a:xfrm>
            <a:off x="136525" y="838200"/>
            <a:ext cx="4267200" cy="5334000"/>
          </a:xfrm>
          <a:prstGeom prst="rect">
            <a:avLst/>
          </a:prstGeom>
          <a:solidFill>
            <a:srgbClr val="CCFFFF"/>
          </a:solidFill>
          <a:ln>
            <a:solidFill>
              <a:schemeClr val="tx1"/>
            </a:solidFill>
          </a:ln>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346075" indent="-346075">
              <a:lnSpc>
                <a:spcPct val="90000"/>
              </a:lnSpc>
              <a:spcBef>
                <a:spcPts val="0"/>
              </a:spcBef>
              <a:buFontTx/>
              <a:buNone/>
              <a:defRPr/>
            </a:pPr>
            <a:r>
              <a:rPr lang="en-US" altLang="zh-CN" sz="1800" kern="0" dirty="0">
                <a:solidFill>
                  <a:srgbClr val="009999"/>
                </a:solidFill>
                <a:latin typeface="Segoe UI" panose="020B0502040204020203" pitchFamily="34" charset="0"/>
                <a:ea typeface="SimSun" panose="02010600030101010101" pitchFamily="2" charset="-122"/>
                <a:cs typeface="Segoe UI" panose="020B0502040204020203" pitchFamily="34" charset="0"/>
              </a:rPr>
              <a:t>// private attributes</a:t>
            </a:r>
          </a:p>
          <a:p>
            <a:pPr marL="346075" indent="-346075">
              <a:lnSpc>
                <a:spcPct val="90000"/>
              </a:lnSpc>
              <a:spcBef>
                <a:spcPts val="0"/>
              </a:spcBef>
              <a:buFontTx/>
              <a:buNone/>
              <a:defRPr/>
            </a:pPr>
            <a:r>
              <a:rPr lang="en-US" altLang="en-US" sz="1800" kern="0" dirty="0">
                <a:solidFill>
                  <a:srgbClr val="FF0000"/>
                </a:solidFill>
                <a:latin typeface="Consolas" panose="020B0609020204030204" pitchFamily="49" charset="0"/>
                <a:cs typeface="Segoe UI" panose="020B0502040204020203" pitchFamily="34" charset="0"/>
              </a:rPr>
              <a:t>private </a:t>
            </a:r>
            <a:r>
              <a:rPr lang="en-US" altLang="en-US" sz="1800" kern="0" dirty="0">
                <a:solidFill>
                  <a:schemeClr val="tx1"/>
                </a:solidFill>
                <a:latin typeface="Consolas" panose="020B0609020204030204" pitchFamily="49" charset="0"/>
                <a:cs typeface="Segoe UI" panose="020B0502040204020203" pitchFamily="34" charset="0"/>
              </a:rPr>
              <a:t>string </a:t>
            </a:r>
            <a:r>
              <a:rPr lang="en-US" altLang="en-US" sz="1800" kern="0" dirty="0" err="1">
                <a:solidFill>
                  <a:schemeClr val="tx1"/>
                </a:solidFill>
                <a:latin typeface="Consolas" panose="020B0609020204030204" pitchFamily="49" charset="0"/>
                <a:cs typeface="Segoe UI" panose="020B0502040204020203" pitchFamily="34" charset="0"/>
              </a:rPr>
              <a:t>accountNo</a:t>
            </a:r>
            <a:r>
              <a:rPr lang="en-US" altLang="en-US" sz="1800" kern="0" dirty="0">
                <a:solidFill>
                  <a:schemeClr val="tx1"/>
                </a:solidFill>
                <a:latin typeface="Consolas" panose="020B0609020204030204" pitchFamily="49" charset="0"/>
                <a:cs typeface="Segoe UI" panose="020B0502040204020203" pitchFamily="34" charset="0"/>
              </a:rPr>
              <a:t>; </a:t>
            </a:r>
          </a:p>
          <a:p>
            <a:pPr marL="346075" indent="-346075">
              <a:lnSpc>
                <a:spcPct val="90000"/>
              </a:lnSpc>
              <a:spcBef>
                <a:spcPts val="0"/>
              </a:spcBef>
              <a:buFontTx/>
              <a:buNone/>
              <a:defRPr/>
            </a:pPr>
            <a:r>
              <a:rPr lang="en-US" altLang="en-US" sz="1800" kern="0" dirty="0">
                <a:solidFill>
                  <a:srgbClr val="FF0000"/>
                </a:solidFill>
                <a:latin typeface="Consolas" panose="020B0609020204030204" pitchFamily="49" charset="0"/>
                <a:cs typeface="Segoe UI" panose="020B0502040204020203" pitchFamily="34" charset="0"/>
              </a:rPr>
              <a:t>private </a:t>
            </a:r>
            <a:r>
              <a:rPr lang="en-US" altLang="en-US" sz="1800" kern="0" dirty="0">
                <a:solidFill>
                  <a:schemeClr val="tx1"/>
                </a:solidFill>
                <a:latin typeface="Consolas" panose="020B0609020204030204" pitchFamily="49" charset="0"/>
                <a:cs typeface="Segoe UI" panose="020B0502040204020203" pitchFamily="34" charset="0"/>
              </a:rPr>
              <a:t>string </a:t>
            </a:r>
            <a:r>
              <a:rPr lang="en-US" altLang="en-US" sz="1800" kern="0" dirty="0" err="1">
                <a:solidFill>
                  <a:schemeClr val="tx1"/>
                </a:solidFill>
                <a:latin typeface="Consolas" panose="020B0609020204030204" pitchFamily="49" charset="0"/>
                <a:cs typeface="Segoe UI" panose="020B0502040204020203" pitchFamily="34" charset="0"/>
              </a:rPr>
              <a:t>accountName</a:t>
            </a:r>
            <a:r>
              <a:rPr lang="en-US" altLang="en-US" sz="1800" kern="0" dirty="0">
                <a:solidFill>
                  <a:schemeClr val="tx1"/>
                </a:solidFill>
                <a:latin typeface="Consolas" panose="020B0609020204030204" pitchFamily="49" charset="0"/>
                <a:cs typeface="Segoe UI" panose="020B0502040204020203" pitchFamily="34" charset="0"/>
              </a:rPr>
              <a:t>; </a:t>
            </a:r>
          </a:p>
          <a:p>
            <a:pPr marL="346075" indent="-346075">
              <a:spcBef>
                <a:spcPts val="0"/>
              </a:spcBef>
              <a:buFontTx/>
              <a:buNone/>
              <a:defRPr/>
            </a:pPr>
            <a:r>
              <a:rPr lang="en-US" altLang="en-US" sz="1800" kern="0" dirty="0">
                <a:solidFill>
                  <a:srgbClr val="FF0000"/>
                </a:solidFill>
                <a:latin typeface="Consolas" panose="020B0609020204030204" pitchFamily="49" charset="0"/>
                <a:cs typeface="Segoe UI" panose="020B0502040204020203" pitchFamily="34" charset="0"/>
              </a:rPr>
              <a:t>private </a:t>
            </a:r>
            <a:r>
              <a:rPr lang="en-US" altLang="en-US" sz="1800" kern="0" dirty="0">
                <a:solidFill>
                  <a:schemeClr val="tx1"/>
                </a:solidFill>
                <a:latin typeface="Consolas" panose="020B0609020204030204" pitchFamily="49" charset="0"/>
                <a:cs typeface="Segoe UI" panose="020B0502040204020203" pitchFamily="34" charset="0"/>
              </a:rPr>
              <a:t>double balance;  </a:t>
            </a:r>
          </a:p>
          <a:p>
            <a:pPr>
              <a:lnSpc>
                <a:spcPct val="150000"/>
              </a:lnSpc>
              <a:spcBef>
                <a:spcPts val="0"/>
              </a:spcBef>
              <a:buClr>
                <a:srgbClr val="000000"/>
              </a:buClr>
              <a:buFontTx/>
              <a:buNone/>
              <a:defRPr/>
            </a:pPr>
            <a:r>
              <a:rPr lang="en-US" altLang="zh-CN" sz="1800" kern="0" dirty="0">
                <a:solidFill>
                  <a:srgbClr val="009999"/>
                </a:solidFill>
                <a:latin typeface="Segoe UI" panose="020B0502040204020203" pitchFamily="34" charset="0"/>
                <a:ea typeface="SimSun" panose="02010600030101010101" pitchFamily="2" charset="-122"/>
                <a:cs typeface="Segoe UI" panose="020B0502040204020203" pitchFamily="34" charset="0"/>
              </a:rPr>
              <a:t>// public properties</a:t>
            </a:r>
          </a:p>
          <a:p>
            <a:pPr marL="346075" indent="-346075">
              <a:lnSpc>
                <a:spcPct val="90000"/>
              </a:lnSpc>
              <a:spcBef>
                <a:spcPts val="0"/>
              </a:spcBef>
              <a:buFontTx/>
              <a:buNone/>
              <a:defRPr/>
            </a:pPr>
            <a:r>
              <a:rPr lang="en-US" altLang="en-US" sz="1800" kern="0" dirty="0">
                <a:latin typeface="Consolas" panose="020B0609020204030204" pitchFamily="49" charset="0"/>
                <a:cs typeface="Segoe UI" panose="020B0502040204020203" pitchFamily="34" charset="0"/>
              </a:rPr>
              <a:t>public string </a:t>
            </a:r>
            <a:r>
              <a:rPr lang="en-US" altLang="en-US" sz="1800" kern="0" dirty="0" err="1">
                <a:solidFill>
                  <a:srgbClr val="0000FF"/>
                </a:solidFill>
                <a:latin typeface="Consolas" panose="020B0609020204030204" pitchFamily="49" charset="0"/>
                <a:cs typeface="Segoe UI" panose="020B0502040204020203" pitchFamily="34" charset="0"/>
              </a:rPr>
              <a:t>AccountNo</a:t>
            </a:r>
            <a:endParaRPr lang="en-US" altLang="en-US" sz="1800" kern="0" dirty="0">
              <a:solidFill>
                <a:srgbClr val="0000FF"/>
              </a:solidFill>
              <a:latin typeface="Consolas" panose="020B0609020204030204" pitchFamily="49" charset="0"/>
              <a:cs typeface="Segoe UI" panose="020B0502040204020203" pitchFamily="34" charset="0"/>
            </a:endParaRPr>
          </a:p>
          <a:p>
            <a:pPr marL="346075" indent="-346075">
              <a:lnSpc>
                <a:spcPct val="90000"/>
              </a:lnSpc>
              <a:spcBef>
                <a:spcPts val="0"/>
              </a:spcBef>
              <a:buFontTx/>
              <a:buNone/>
              <a:defRPr/>
            </a:pPr>
            <a:r>
              <a:rPr lang="en-US" altLang="en-US" sz="1800" kern="0" dirty="0">
                <a:latin typeface="Consolas" panose="020B0609020204030204" pitchFamily="49" charset="0"/>
                <a:cs typeface="Segoe UI" panose="020B0502040204020203" pitchFamily="34" charset="0"/>
              </a:rPr>
              <a:t>{</a:t>
            </a:r>
          </a:p>
          <a:p>
            <a:pPr marL="346075" indent="-346075">
              <a:lnSpc>
                <a:spcPct val="90000"/>
              </a:lnSpc>
              <a:spcBef>
                <a:spcPts val="0"/>
              </a:spcBef>
              <a:buFontTx/>
              <a:buNone/>
              <a:defRPr/>
            </a:pPr>
            <a:r>
              <a:rPr lang="en-US" altLang="en-US" sz="1800" kern="0" dirty="0">
                <a:latin typeface="Consolas" panose="020B0609020204030204" pitchFamily="49" charset="0"/>
                <a:cs typeface="Segoe UI" panose="020B0502040204020203" pitchFamily="34" charset="0"/>
              </a:rPr>
              <a:t>   get { return </a:t>
            </a:r>
            <a:r>
              <a:rPr lang="en-US" altLang="en-US" sz="1800" kern="0" dirty="0" err="1">
                <a:latin typeface="Consolas" panose="020B0609020204030204" pitchFamily="49" charset="0"/>
                <a:cs typeface="Segoe UI" panose="020B0502040204020203" pitchFamily="34" charset="0"/>
              </a:rPr>
              <a:t>accountNo</a:t>
            </a:r>
            <a:r>
              <a:rPr lang="en-US" altLang="en-US" sz="1800" kern="0" dirty="0">
                <a:latin typeface="Consolas" panose="020B0609020204030204" pitchFamily="49" charset="0"/>
                <a:cs typeface="Segoe UI" panose="020B0502040204020203" pitchFamily="34" charset="0"/>
              </a:rPr>
              <a:t>; }</a:t>
            </a:r>
          </a:p>
          <a:p>
            <a:pPr marL="346075" indent="-346075">
              <a:lnSpc>
                <a:spcPct val="90000"/>
              </a:lnSpc>
              <a:spcBef>
                <a:spcPts val="0"/>
              </a:spcBef>
              <a:buFontTx/>
              <a:buNone/>
              <a:defRPr/>
            </a:pPr>
            <a:r>
              <a:rPr lang="en-US" altLang="en-US" sz="1800" kern="0" dirty="0">
                <a:latin typeface="Consolas" panose="020B0609020204030204" pitchFamily="49" charset="0"/>
                <a:cs typeface="Segoe UI" panose="020B0502040204020203" pitchFamily="34" charset="0"/>
              </a:rPr>
              <a:t>   set { </a:t>
            </a:r>
            <a:r>
              <a:rPr lang="en-US" altLang="en-US" sz="1800" kern="0" dirty="0" err="1">
                <a:latin typeface="Consolas" panose="020B0609020204030204" pitchFamily="49" charset="0"/>
                <a:cs typeface="Segoe UI" panose="020B0502040204020203" pitchFamily="34" charset="0"/>
              </a:rPr>
              <a:t>accountNo</a:t>
            </a:r>
            <a:r>
              <a:rPr lang="en-US" altLang="en-US" sz="1800" kern="0" dirty="0">
                <a:latin typeface="Consolas" panose="020B0609020204030204" pitchFamily="49" charset="0"/>
                <a:cs typeface="Segoe UI" panose="020B0502040204020203" pitchFamily="34" charset="0"/>
              </a:rPr>
              <a:t> = </a:t>
            </a:r>
            <a:r>
              <a:rPr lang="en-US" altLang="en-US" sz="1800" kern="0" dirty="0">
                <a:solidFill>
                  <a:srgbClr val="FF0000"/>
                </a:solidFill>
                <a:latin typeface="Consolas" panose="020B0609020204030204" pitchFamily="49" charset="0"/>
                <a:cs typeface="Segoe UI" panose="020B0502040204020203" pitchFamily="34" charset="0"/>
              </a:rPr>
              <a:t>value</a:t>
            </a:r>
            <a:r>
              <a:rPr lang="en-US" altLang="en-US" sz="1800" kern="0" dirty="0">
                <a:latin typeface="Consolas" panose="020B0609020204030204" pitchFamily="49" charset="0"/>
                <a:cs typeface="Segoe UI" panose="020B0502040204020203" pitchFamily="34" charset="0"/>
              </a:rPr>
              <a:t>; }</a:t>
            </a:r>
          </a:p>
          <a:p>
            <a:pPr marL="346075" indent="-346075">
              <a:lnSpc>
                <a:spcPct val="90000"/>
              </a:lnSpc>
              <a:spcBef>
                <a:spcPts val="0"/>
              </a:spcBef>
              <a:spcAft>
                <a:spcPts val="600"/>
              </a:spcAft>
              <a:buFontTx/>
              <a:buNone/>
              <a:defRPr/>
            </a:pPr>
            <a:r>
              <a:rPr lang="en-US" altLang="en-US" sz="1800" kern="0" dirty="0">
                <a:latin typeface="Consolas" panose="020B0609020204030204" pitchFamily="49" charset="0"/>
                <a:cs typeface="Segoe UI" panose="020B0502040204020203" pitchFamily="34" charset="0"/>
              </a:rPr>
              <a:t>}</a:t>
            </a:r>
          </a:p>
          <a:p>
            <a:pPr marL="346075" indent="-346075">
              <a:lnSpc>
                <a:spcPct val="90000"/>
              </a:lnSpc>
              <a:spcBef>
                <a:spcPts val="0"/>
              </a:spcBef>
              <a:buFontTx/>
              <a:buNone/>
              <a:defRPr/>
            </a:pPr>
            <a:r>
              <a:rPr lang="en-US" altLang="en-US" sz="1800" kern="0" dirty="0">
                <a:latin typeface="Consolas" panose="020B0609020204030204" pitchFamily="49" charset="0"/>
                <a:cs typeface="Segoe UI" panose="020B0502040204020203" pitchFamily="34" charset="0"/>
              </a:rPr>
              <a:t>public string </a:t>
            </a:r>
            <a:r>
              <a:rPr lang="en-US" altLang="en-US" sz="1800" kern="0" dirty="0" err="1">
                <a:solidFill>
                  <a:srgbClr val="0000FF"/>
                </a:solidFill>
                <a:latin typeface="Consolas" panose="020B0609020204030204" pitchFamily="49" charset="0"/>
                <a:cs typeface="Segoe UI" panose="020B0502040204020203" pitchFamily="34" charset="0"/>
              </a:rPr>
              <a:t>AccountName</a:t>
            </a:r>
            <a:endParaRPr lang="en-US" altLang="en-US" sz="1800" kern="0" dirty="0">
              <a:solidFill>
                <a:srgbClr val="0000FF"/>
              </a:solidFill>
              <a:latin typeface="Consolas" panose="020B0609020204030204" pitchFamily="49" charset="0"/>
              <a:cs typeface="Segoe UI" panose="020B0502040204020203" pitchFamily="34" charset="0"/>
            </a:endParaRPr>
          </a:p>
          <a:p>
            <a:pPr marL="346075" indent="-346075">
              <a:lnSpc>
                <a:spcPct val="90000"/>
              </a:lnSpc>
              <a:spcBef>
                <a:spcPts val="0"/>
              </a:spcBef>
              <a:buFontTx/>
              <a:buNone/>
              <a:defRPr/>
            </a:pPr>
            <a:r>
              <a:rPr lang="en-US" altLang="en-US" sz="1800" kern="0" dirty="0">
                <a:latin typeface="Consolas" panose="020B0609020204030204" pitchFamily="49" charset="0"/>
                <a:cs typeface="Segoe UI" panose="020B0502040204020203" pitchFamily="34" charset="0"/>
              </a:rPr>
              <a:t>{</a:t>
            </a:r>
          </a:p>
          <a:p>
            <a:pPr marL="346075" indent="-346075">
              <a:lnSpc>
                <a:spcPct val="90000"/>
              </a:lnSpc>
              <a:spcBef>
                <a:spcPts val="0"/>
              </a:spcBef>
              <a:buFontTx/>
              <a:buNone/>
              <a:defRPr/>
            </a:pPr>
            <a:r>
              <a:rPr lang="en-US" altLang="en-US" sz="1800" kern="0" dirty="0">
                <a:latin typeface="Consolas" panose="020B0609020204030204" pitchFamily="49" charset="0"/>
                <a:cs typeface="Segoe UI" panose="020B0502040204020203" pitchFamily="34" charset="0"/>
              </a:rPr>
              <a:t>   get { return </a:t>
            </a:r>
            <a:r>
              <a:rPr lang="en-US" altLang="en-US" sz="1800" kern="0" dirty="0" err="1">
                <a:latin typeface="Consolas" panose="020B0609020204030204" pitchFamily="49" charset="0"/>
                <a:cs typeface="Segoe UI" panose="020B0502040204020203" pitchFamily="34" charset="0"/>
              </a:rPr>
              <a:t>accountName</a:t>
            </a:r>
            <a:r>
              <a:rPr lang="en-US" altLang="en-US" sz="1800" kern="0" dirty="0">
                <a:latin typeface="Consolas" panose="020B0609020204030204" pitchFamily="49" charset="0"/>
                <a:cs typeface="Segoe UI" panose="020B0502040204020203" pitchFamily="34" charset="0"/>
              </a:rPr>
              <a:t>; }</a:t>
            </a:r>
          </a:p>
          <a:p>
            <a:pPr marL="346075" indent="-346075">
              <a:lnSpc>
                <a:spcPct val="90000"/>
              </a:lnSpc>
              <a:spcBef>
                <a:spcPts val="0"/>
              </a:spcBef>
              <a:buFontTx/>
              <a:buNone/>
              <a:defRPr/>
            </a:pPr>
            <a:r>
              <a:rPr lang="en-US" altLang="en-US" sz="1800" kern="0" dirty="0">
                <a:latin typeface="Consolas" panose="020B0609020204030204" pitchFamily="49" charset="0"/>
                <a:cs typeface="Segoe UI" panose="020B0502040204020203" pitchFamily="34" charset="0"/>
              </a:rPr>
              <a:t>   set { </a:t>
            </a:r>
            <a:r>
              <a:rPr lang="en-US" altLang="en-US" sz="1800" kern="0" dirty="0" err="1">
                <a:latin typeface="Consolas" panose="020B0609020204030204" pitchFamily="49" charset="0"/>
                <a:cs typeface="Segoe UI" panose="020B0502040204020203" pitchFamily="34" charset="0"/>
              </a:rPr>
              <a:t>accountName</a:t>
            </a:r>
            <a:r>
              <a:rPr lang="en-US" altLang="en-US" sz="1800" kern="0" dirty="0">
                <a:latin typeface="Consolas" panose="020B0609020204030204" pitchFamily="49" charset="0"/>
                <a:cs typeface="Segoe UI" panose="020B0502040204020203" pitchFamily="34" charset="0"/>
              </a:rPr>
              <a:t> = </a:t>
            </a:r>
            <a:r>
              <a:rPr lang="en-US" altLang="en-US" sz="1800" kern="0" dirty="0">
                <a:solidFill>
                  <a:srgbClr val="FF0000"/>
                </a:solidFill>
                <a:latin typeface="Consolas" panose="020B0609020204030204" pitchFamily="49" charset="0"/>
                <a:cs typeface="Segoe UI" panose="020B0502040204020203" pitchFamily="34" charset="0"/>
              </a:rPr>
              <a:t>value</a:t>
            </a:r>
            <a:r>
              <a:rPr lang="en-US" altLang="en-US" sz="1800" kern="0" dirty="0">
                <a:latin typeface="Consolas" panose="020B0609020204030204" pitchFamily="49" charset="0"/>
                <a:cs typeface="Segoe UI" panose="020B0502040204020203" pitchFamily="34" charset="0"/>
              </a:rPr>
              <a:t>; }</a:t>
            </a:r>
          </a:p>
          <a:p>
            <a:pPr marL="346075" indent="-346075">
              <a:lnSpc>
                <a:spcPct val="90000"/>
              </a:lnSpc>
              <a:spcBef>
                <a:spcPts val="0"/>
              </a:spcBef>
              <a:spcAft>
                <a:spcPts val="600"/>
              </a:spcAft>
              <a:buFontTx/>
              <a:buNone/>
              <a:defRPr/>
            </a:pPr>
            <a:r>
              <a:rPr lang="en-US" altLang="en-US" sz="1800" kern="0" dirty="0">
                <a:latin typeface="Consolas" panose="020B0609020204030204" pitchFamily="49" charset="0"/>
                <a:cs typeface="Segoe UI" panose="020B0502040204020203" pitchFamily="34" charset="0"/>
              </a:rPr>
              <a:t>}</a:t>
            </a:r>
          </a:p>
          <a:p>
            <a:pPr marL="346075" indent="-346075">
              <a:lnSpc>
                <a:spcPct val="90000"/>
              </a:lnSpc>
              <a:spcBef>
                <a:spcPts val="0"/>
              </a:spcBef>
              <a:buFontTx/>
              <a:buNone/>
              <a:defRPr/>
            </a:pPr>
            <a:r>
              <a:rPr lang="en-US" altLang="en-US" sz="1800" kern="0" dirty="0">
                <a:latin typeface="Consolas" panose="020B0609020204030204" pitchFamily="49" charset="0"/>
                <a:cs typeface="Segoe UI" panose="020B0502040204020203" pitchFamily="34" charset="0"/>
              </a:rPr>
              <a:t>public double </a:t>
            </a:r>
            <a:r>
              <a:rPr lang="en-US" altLang="en-US" sz="1800" kern="0" dirty="0">
                <a:solidFill>
                  <a:srgbClr val="0000FF"/>
                </a:solidFill>
                <a:latin typeface="Consolas" panose="020B0609020204030204" pitchFamily="49" charset="0"/>
                <a:cs typeface="Segoe UI" panose="020B0502040204020203" pitchFamily="34" charset="0"/>
              </a:rPr>
              <a:t>Balance</a:t>
            </a:r>
          </a:p>
          <a:p>
            <a:pPr marL="346075" indent="-346075">
              <a:lnSpc>
                <a:spcPct val="90000"/>
              </a:lnSpc>
              <a:spcBef>
                <a:spcPts val="0"/>
              </a:spcBef>
              <a:buFontTx/>
              <a:buNone/>
              <a:defRPr/>
            </a:pPr>
            <a:r>
              <a:rPr lang="en-US" altLang="en-US" sz="1800" kern="0" dirty="0">
                <a:latin typeface="Consolas" panose="020B0609020204030204" pitchFamily="49" charset="0"/>
                <a:cs typeface="Segoe UI" panose="020B0502040204020203" pitchFamily="34" charset="0"/>
              </a:rPr>
              <a:t>{</a:t>
            </a:r>
          </a:p>
          <a:p>
            <a:pPr marL="346075" indent="-346075">
              <a:lnSpc>
                <a:spcPct val="90000"/>
              </a:lnSpc>
              <a:spcBef>
                <a:spcPts val="0"/>
              </a:spcBef>
              <a:buFontTx/>
              <a:buNone/>
              <a:defRPr/>
            </a:pPr>
            <a:r>
              <a:rPr lang="en-US" altLang="en-US" sz="1800" kern="0" dirty="0">
                <a:latin typeface="Consolas" panose="020B0609020204030204" pitchFamily="49" charset="0"/>
                <a:cs typeface="Segoe UI" panose="020B0502040204020203" pitchFamily="34" charset="0"/>
              </a:rPr>
              <a:t>   get { return balance; }</a:t>
            </a:r>
          </a:p>
          <a:p>
            <a:pPr marL="346075" indent="-346075">
              <a:lnSpc>
                <a:spcPct val="90000"/>
              </a:lnSpc>
              <a:spcBef>
                <a:spcPts val="0"/>
              </a:spcBef>
              <a:buFontTx/>
              <a:buNone/>
              <a:defRPr/>
            </a:pPr>
            <a:r>
              <a:rPr lang="en-US" altLang="en-US" sz="1800" kern="0" dirty="0">
                <a:latin typeface="Consolas" panose="020B0609020204030204" pitchFamily="49" charset="0"/>
                <a:cs typeface="Segoe UI" panose="020B0502040204020203" pitchFamily="34" charset="0"/>
              </a:rPr>
              <a:t>   set { balance = </a:t>
            </a:r>
            <a:r>
              <a:rPr lang="en-US" altLang="en-US" sz="1800" kern="0" dirty="0">
                <a:solidFill>
                  <a:srgbClr val="FF0000"/>
                </a:solidFill>
                <a:latin typeface="Consolas" panose="020B0609020204030204" pitchFamily="49" charset="0"/>
                <a:cs typeface="Segoe UI" panose="020B0502040204020203" pitchFamily="34" charset="0"/>
              </a:rPr>
              <a:t>value</a:t>
            </a:r>
            <a:r>
              <a:rPr lang="en-US" altLang="en-US" sz="1800" kern="0" dirty="0">
                <a:latin typeface="Consolas" panose="020B0609020204030204" pitchFamily="49" charset="0"/>
                <a:cs typeface="Segoe UI" panose="020B0502040204020203" pitchFamily="34" charset="0"/>
              </a:rPr>
              <a:t>; }</a:t>
            </a:r>
          </a:p>
          <a:p>
            <a:pPr marL="346075" indent="-346075">
              <a:lnSpc>
                <a:spcPct val="90000"/>
              </a:lnSpc>
              <a:spcBef>
                <a:spcPts val="0"/>
              </a:spcBef>
              <a:buFontTx/>
              <a:buNone/>
              <a:defRPr/>
            </a:pPr>
            <a:r>
              <a:rPr lang="en-US" altLang="en-US" sz="1800" kern="0" dirty="0">
                <a:latin typeface="Consolas" panose="020B0609020204030204" pitchFamily="49" charset="0"/>
                <a:cs typeface="Segoe UI" panose="020B0502040204020203" pitchFamily="34" charset="0"/>
              </a:rPr>
              <a:t>}</a:t>
            </a:r>
          </a:p>
        </p:txBody>
      </p:sp>
      <p:sp>
        <p:nvSpPr>
          <p:cNvPr id="10" name="Rectangle 3">
            <a:extLst>
              <a:ext uri="{FF2B5EF4-FFF2-40B4-BE49-F238E27FC236}">
                <a16:creationId xmlns:a16="http://schemas.microsoft.com/office/drawing/2014/main" id="{EF0CB802-60E2-4045-B55E-21E6D2BB9495}"/>
              </a:ext>
            </a:extLst>
          </p:cNvPr>
          <p:cNvSpPr txBox="1">
            <a:spLocks noChangeArrowheads="1"/>
          </p:cNvSpPr>
          <p:nvPr/>
        </p:nvSpPr>
        <p:spPr bwMode="auto">
          <a:xfrm>
            <a:off x="4930406" y="2095500"/>
            <a:ext cx="4125912" cy="1524000"/>
          </a:xfrm>
          <a:prstGeom prst="rect">
            <a:avLst/>
          </a:prstGeom>
          <a:solidFill>
            <a:srgbClr val="CCFFFF"/>
          </a:solidFill>
          <a:ln>
            <a:solidFill>
              <a:schemeClr val="tx1"/>
            </a:solidFill>
          </a:ln>
        </p:spPr>
        <p:txBody>
          <a:bodyPr/>
          <a:lst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4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a:lstStyle>
          <a:p>
            <a:pPr>
              <a:spcBef>
                <a:spcPts val="0"/>
              </a:spcBef>
              <a:buClr>
                <a:srgbClr val="000000"/>
              </a:buClr>
              <a:buFont typeface="Wingdings" panose="05000000000000000000" pitchFamily="2" charset="2"/>
              <a:buNone/>
              <a:defRPr/>
            </a:pPr>
            <a:r>
              <a:rPr kumimoji="0" lang="en-US" altLang="zh-CN" sz="1800" b="0" dirty="0">
                <a:solidFill>
                  <a:srgbClr val="009999"/>
                </a:solidFill>
                <a:latin typeface="Segoe UI" panose="020B0502040204020203" pitchFamily="34" charset="0"/>
                <a:ea typeface="SimSun" panose="02010600030101010101" pitchFamily="2" charset="-122"/>
                <a:cs typeface="Segoe UI" panose="020B0502040204020203" pitchFamily="34" charset="0"/>
              </a:rPr>
              <a:t>// public properties</a:t>
            </a:r>
          </a:p>
          <a:p>
            <a:pPr marL="0" indent="0">
              <a:buFont typeface="Wingdings" panose="05000000000000000000" pitchFamily="2" charset="2"/>
              <a:buNone/>
              <a:defRPr/>
            </a:pPr>
            <a:r>
              <a:rPr lang="en-US" sz="1800" b="0" dirty="0">
                <a:latin typeface="Segoe UI" panose="020B0502040204020203" pitchFamily="34" charset="0"/>
                <a:cs typeface="Segoe UI" panose="020B0502040204020203" pitchFamily="34" charset="0"/>
              </a:rPr>
              <a:t>public string </a:t>
            </a:r>
            <a:r>
              <a:rPr kumimoji="0" lang="en-US" altLang="en-US" sz="1800" b="0" dirty="0" err="1">
                <a:solidFill>
                  <a:srgbClr val="0000FF"/>
                </a:solidFill>
                <a:latin typeface="Consolas" panose="020B0609020204030204" pitchFamily="49" charset="0"/>
                <a:cs typeface="Segoe UI" panose="020B0502040204020203" pitchFamily="34" charset="0"/>
              </a:rPr>
              <a:t>AccountNo</a:t>
            </a:r>
            <a:r>
              <a:rPr lang="en-US" sz="1800" b="0" dirty="0">
                <a:latin typeface="Segoe UI" panose="020B0502040204020203" pitchFamily="34" charset="0"/>
                <a:cs typeface="Segoe UI" panose="020B0502040204020203" pitchFamily="34" charset="0"/>
              </a:rPr>
              <a:t> { get; set; }</a:t>
            </a:r>
            <a:endParaRPr lang="en-SG" sz="1800" b="0" dirty="0">
              <a:latin typeface="Segoe UI" panose="020B0502040204020203" pitchFamily="34" charset="0"/>
              <a:cs typeface="Segoe UI" panose="020B0502040204020203" pitchFamily="34" charset="0"/>
            </a:endParaRPr>
          </a:p>
          <a:p>
            <a:pPr marL="0" indent="0">
              <a:buFont typeface="Wingdings" panose="05000000000000000000" pitchFamily="2" charset="2"/>
              <a:buNone/>
              <a:defRPr/>
            </a:pPr>
            <a:r>
              <a:rPr lang="en-US" sz="1800" b="0" dirty="0">
                <a:latin typeface="Segoe UI" panose="020B0502040204020203" pitchFamily="34" charset="0"/>
                <a:cs typeface="Segoe UI" panose="020B0502040204020203" pitchFamily="34" charset="0"/>
              </a:rPr>
              <a:t>public string </a:t>
            </a:r>
            <a:r>
              <a:rPr kumimoji="0" lang="en-US" altLang="en-US" sz="1800" b="0" dirty="0" err="1">
                <a:solidFill>
                  <a:srgbClr val="0000FF"/>
                </a:solidFill>
                <a:latin typeface="Consolas" panose="020B0609020204030204" pitchFamily="49" charset="0"/>
                <a:cs typeface="Segoe UI" panose="020B0502040204020203" pitchFamily="34" charset="0"/>
              </a:rPr>
              <a:t>AccountName</a:t>
            </a:r>
            <a:r>
              <a:rPr kumimoji="0" lang="en-US" altLang="en-US" sz="1800" b="0" dirty="0">
                <a:solidFill>
                  <a:srgbClr val="0000FF"/>
                </a:solidFill>
                <a:latin typeface="Consolas" panose="020B0609020204030204" pitchFamily="49" charset="0"/>
                <a:cs typeface="Segoe UI" panose="020B0502040204020203" pitchFamily="34" charset="0"/>
              </a:rPr>
              <a:t> </a:t>
            </a:r>
            <a:r>
              <a:rPr lang="en-US" sz="1800" b="0" dirty="0">
                <a:latin typeface="Segoe UI" panose="020B0502040204020203" pitchFamily="34" charset="0"/>
                <a:cs typeface="Segoe UI" panose="020B0502040204020203" pitchFamily="34" charset="0"/>
              </a:rPr>
              <a:t>{ get; set; }</a:t>
            </a:r>
            <a:endParaRPr lang="en-SG" sz="1800" b="0" dirty="0">
              <a:latin typeface="Segoe UI" panose="020B0502040204020203" pitchFamily="34" charset="0"/>
              <a:cs typeface="Segoe UI" panose="020B0502040204020203" pitchFamily="34" charset="0"/>
            </a:endParaRPr>
          </a:p>
          <a:p>
            <a:pPr marL="0" indent="0">
              <a:buFont typeface="Wingdings" panose="05000000000000000000" pitchFamily="2" charset="2"/>
              <a:buNone/>
              <a:defRPr/>
            </a:pPr>
            <a:r>
              <a:rPr lang="en-US" sz="1800" b="0" dirty="0">
                <a:latin typeface="Segoe UI" panose="020B0502040204020203" pitchFamily="34" charset="0"/>
                <a:cs typeface="Segoe UI" panose="020B0502040204020203" pitchFamily="34" charset="0"/>
              </a:rPr>
              <a:t>public double </a:t>
            </a:r>
            <a:r>
              <a:rPr kumimoji="0" lang="en-US" altLang="en-US" sz="1800" b="0" dirty="0">
                <a:solidFill>
                  <a:srgbClr val="0000FF"/>
                </a:solidFill>
                <a:latin typeface="Consolas" panose="020B0609020204030204" pitchFamily="49" charset="0"/>
                <a:cs typeface="Segoe UI" panose="020B0502040204020203" pitchFamily="34" charset="0"/>
              </a:rPr>
              <a:t>Balance</a:t>
            </a:r>
            <a:r>
              <a:rPr lang="en-US" sz="1800" b="0" dirty="0">
                <a:latin typeface="Segoe UI" panose="020B0502040204020203" pitchFamily="34" charset="0"/>
                <a:cs typeface="Segoe UI" panose="020B0502040204020203" pitchFamily="34" charset="0"/>
              </a:rPr>
              <a:t> { get; set; }</a:t>
            </a:r>
            <a:endParaRPr kumimoji="0" lang="en-US" altLang="en-US" sz="1800" b="0" kern="0" dirty="0">
              <a:latin typeface="Segoe UI" panose="020B0502040204020203" pitchFamily="34" charset="0"/>
              <a:cs typeface="Segoe UI" panose="020B0502040204020203" pitchFamily="34" charset="0"/>
            </a:endParaRPr>
          </a:p>
        </p:txBody>
      </p:sp>
      <p:sp>
        <p:nvSpPr>
          <p:cNvPr id="20485" name="Right Arrow 6">
            <a:extLst>
              <a:ext uri="{FF2B5EF4-FFF2-40B4-BE49-F238E27FC236}">
                <a16:creationId xmlns:a16="http://schemas.microsoft.com/office/drawing/2014/main" id="{B86A552B-2050-458C-B9C2-7B7C9235D2BF}"/>
              </a:ext>
            </a:extLst>
          </p:cNvPr>
          <p:cNvSpPr>
            <a:spLocks noChangeArrowheads="1"/>
          </p:cNvSpPr>
          <p:nvPr/>
        </p:nvSpPr>
        <p:spPr bwMode="auto">
          <a:xfrm>
            <a:off x="4489450" y="2743200"/>
            <a:ext cx="411163" cy="228600"/>
          </a:xfrm>
          <a:prstGeom prst="rightArrow">
            <a:avLst>
              <a:gd name="adj1" fmla="val 50000"/>
              <a:gd name="adj2" fmla="val 50036"/>
            </a:avLst>
          </a:prstGeom>
          <a:solidFill>
            <a:srgbClr val="C00000"/>
          </a:solidFill>
          <a:ln w="12700" algn="ctr">
            <a:solidFill>
              <a:schemeClr val="accent1"/>
            </a:solidFill>
            <a:round/>
            <a:headEnd/>
            <a:tailEnd/>
          </a:ln>
        </p:spPr>
        <p:txBody>
          <a:bodyPr>
            <a:spAutoFit/>
          </a:bodyPr>
          <a:lstStyle>
            <a:lvl1pPr marL="609600" indent="-6096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lnSpc>
                <a:spcPct val="80000"/>
              </a:lnSpc>
              <a:buClr>
                <a:schemeClr val="bg1"/>
              </a:buClr>
              <a:buFont typeface="Wingdings" panose="05000000000000000000" pitchFamily="2" charset="2"/>
              <a:buNone/>
            </a:pPr>
            <a:endParaRPr kumimoji="1" lang="en-US" altLang="en-US" sz="2000" b="1">
              <a:solidFill>
                <a:schemeClr val="tx1"/>
              </a:solidFill>
              <a:latin typeface="Courier New" panose="02070309020205020404" pitchFamily="49" charset="0"/>
            </a:endParaRPr>
          </a:p>
        </p:txBody>
      </p:sp>
      <p:pic>
        <p:nvPicPr>
          <p:cNvPr id="2" name="s11">
            <a:hlinkClick r:id="" action="ppaction://media"/>
            <a:extLst>
              <a:ext uri="{FF2B5EF4-FFF2-40B4-BE49-F238E27FC236}">
                <a16:creationId xmlns:a16="http://schemas.microsoft.com/office/drawing/2014/main" id="{863C8BA6-E5F7-4D54-9D0B-25AA3DFC9E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37600" y="15240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52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99621540-26B2-4563-874A-64714997422B}"/>
              </a:ext>
            </a:extLst>
          </p:cNvPr>
          <p:cNvSpPr>
            <a:spLocks noGrp="1" noChangeArrowheads="1"/>
          </p:cNvSpPr>
          <p:nvPr>
            <p:ph type="title"/>
          </p:nvPr>
        </p:nvSpPr>
        <p:spPr>
          <a:xfrm>
            <a:off x="76200" y="122238"/>
            <a:ext cx="8991600" cy="563562"/>
          </a:xfrm>
        </p:spPr>
        <p:txBody>
          <a:bodyPr/>
          <a:lstStyle/>
          <a:p>
            <a:r>
              <a:rPr lang="en-US" altLang="en-US" dirty="0">
                <a:latin typeface="Segoe UI" panose="020B0502040204020203" pitchFamily="34" charset="0"/>
                <a:cs typeface="Segoe UI" panose="020B0502040204020203" pitchFamily="34" charset="0"/>
              </a:rPr>
              <a:t>Implementing the </a:t>
            </a:r>
            <a:r>
              <a:rPr lang="en-US" altLang="en-US" dirty="0" err="1">
                <a:latin typeface="Segoe UI" panose="020B0502040204020203" pitchFamily="34" charset="0"/>
                <a:cs typeface="Segoe UI" panose="020B0502040204020203" pitchFamily="34" charset="0"/>
              </a:rPr>
              <a:t>Behaviour</a:t>
            </a:r>
            <a:endParaRPr lang="en-SG" altLang="en-US" dirty="0"/>
          </a:p>
        </p:txBody>
      </p:sp>
      <p:sp>
        <p:nvSpPr>
          <p:cNvPr id="3" name="Content Placeholder 2">
            <a:extLst>
              <a:ext uri="{FF2B5EF4-FFF2-40B4-BE49-F238E27FC236}">
                <a16:creationId xmlns:a16="http://schemas.microsoft.com/office/drawing/2014/main" id="{2A4D6F65-0B50-4F70-BEEB-33F759C5C1D1}"/>
              </a:ext>
            </a:extLst>
          </p:cNvPr>
          <p:cNvSpPr>
            <a:spLocks noGrp="1"/>
          </p:cNvSpPr>
          <p:nvPr>
            <p:ph idx="1"/>
          </p:nvPr>
        </p:nvSpPr>
        <p:spPr/>
        <p:txBody>
          <a:bodyPr/>
          <a:lstStyle/>
          <a:p>
            <a:pPr>
              <a:defRPr/>
            </a:pPr>
            <a:r>
              <a:rPr lang="en-US" b="1" u="sng" dirty="0">
                <a:latin typeface="Segoe UI" panose="020B0502040204020203" pitchFamily="34" charset="0"/>
                <a:cs typeface="Segoe UI" panose="020B0502040204020203" pitchFamily="34" charset="0"/>
              </a:rPr>
              <a:t>3</a:t>
            </a:r>
            <a:r>
              <a:rPr lang="en-US" dirty="0">
                <a:latin typeface="Segoe UI" panose="020B0502040204020203" pitchFamily="34" charset="0"/>
                <a:cs typeface="Segoe UI" panose="020B0502040204020203" pitchFamily="34" charset="0"/>
              </a:rPr>
              <a:t> types of methods in a user-defined Class:</a:t>
            </a:r>
          </a:p>
          <a:p>
            <a:pPr marL="0" indent="0">
              <a:buFontTx/>
              <a:buNone/>
              <a:defRPr/>
            </a:pPr>
            <a:r>
              <a:rPr lang="en-US" sz="1000" dirty="0">
                <a:latin typeface="Segoe UI" panose="020B0502040204020203" pitchFamily="34" charset="0"/>
                <a:cs typeface="Segoe UI" panose="020B0502040204020203" pitchFamily="34" charset="0"/>
              </a:rPr>
              <a:t> </a:t>
            </a:r>
          </a:p>
          <a:p>
            <a:pPr lvl="1">
              <a:defRPr/>
            </a:pPr>
            <a:r>
              <a:rPr lang="en-US" b="1" dirty="0">
                <a:solidFill>
                  <a:srgbClr val="0000FF"/>
                </a:solidFill>
                <a:latin typeface="Segoe UI" panose="020B0502040204020203" pitchFamily="34" charset="0"/>
                <a:cs typeface="Segoe UI" panose="020B0502040204020203" pitchFamily="34" charset="0"/>
              </a:rPr>
              <a:t>Constructors</a:t>
            </a:r>
            <a:endParaRPr lang="en-US" b="1" i="1" dirty="0">
              <a:solidFill>
                <a:srgbClr val="0000FF"/>
              </a:solidFill>
              <a:latin typeface="Segoe UI" panose="020B0502040204020203" pitchFamily="34" charset="0"/>
              <a:cs typeface="Segoe UI" panose="020B0502040204020203" pitchFamily="34" charset="0"/>
            </a:endParaRPr>
          </a:p>
          <a:p>
            <a:pPr lvl="2">
              <a:defRPr/>
            </a:pPr>
            <a:r>
              <a:rPr lang="en-US" sz="2400" dirty="0">
                <a:latin typeface="Segoe UI" panose="020B0502040204020203" pitchFamily="34" charset="0"/>
                <a:cs typeface="Segoe UI" panose="020B0502040204020203" pitchFamily="34" charset="0"/>
              </a:rPr>
              <a:t>for </a:t>
            </a:r>
            <a:r>
              <a:rPr lang="en-US" sz="2400" u="sng" dirty="0">
                <a:latin typeface="Segoe UI" panose="020B0502040204020203" pitchFamily="34" charset="0"/>
                <a:cs typeface="Segoe UI" panose="020B0502040204020203" pitchFamily="34" charset="0"/>
              </a:rPr>
              <a:t>creating</a:t>
            </a:r>
            <a:r>
              <a:rPr lang="en-US" sz="2400" dirty="0">
                <a:latin typeface="Segoe UI" panose="020B0502040204020203" pitchFamily="34" charset="0"/>
                <a:cs typeface="Segoe UI" panose="020B0502040204020203" pitchFamily="34" charset="0"/>
              </a:rPr>
              <a:t> objects of the Class</a:t>
            </a:r>
          </a:p>
          <a:p>
            <a:pPr marL="0" indent="0">
              <a:buFontTx/>
              <a:buNone/>
              <a:defRPr/>
            </a:pPr>
            <a:endParaRPr lang="en-US" sz="1000" dirty="0">
              <a:latin typeface="Segoe UI" panose="020B0502040204020203" pitchFamily="34" charset="0"/>
              <a:cs typeface="Segoe UI" panose="020B0502040204020203" pitchFamily="34" charset="0"/>
            </a:endParaRPr>
          </a:p>
          <a:p>
            <a:pPr lvl="1">
              <a:defRPr/>
            </a:pPr>
            <a:r>
              <a:rPr lang="en-US" b="1" dirty="0">
                <a:solidFill>
                  <a:srgbClr val="0000FF"/>
                </a:solidFill>
                <a:latin typeface="Segoe UI" panose="020B0502040204020203" pitchFamily="34" charset="0"/>
                <a:cs typeface="Segoe UI" panose="020B0502040204020203" pitchFamily="34" charset="0"/>
              </a:rPr>
              <a:t>Other methods</a:t>
            </a:r>
            <a:endParaRPr lang="en-US" dirty="0">
              <a:latin typeface="Segoe UI" panose="020B0502040204020203" pitchFamily="34" charset="0"/>
              <a:cs typeface="Segoe UI" panose="020B0502040204020203" pitchFamily="34" charset="0"/>
            </a:endParaRPr>
          </a:p>
          <a:p>
            <a:pPr lvl="2">
              <a:defRPr/>
            </a:pPr>
            <a:r>
              <a:rPr lang="en-US" sz="2400" dirty="0">
                <a:latin typeface="Segoe UI" panose="020B0502040204020203" pitchFamily="34" charset="0"/>
                <a:cs typeface="Segoe UI" panose="020B0502040204020203" pitchFamily="34" charset="0"/>
              </a:rPr>
              <a:t>for performing some specific task (e.g. deposit money)</a:t>
            </a:r>
          </a:p>
          <a:p>
            <a:pPr marL="914400" lvl="2" indent="0">
              <a:buFontTx/>
              <a:buNone/>
              <a:defRPr/>
            </a:pPr>
            <a:r>
              <a:rPr lang="en-US" sz="1000" dirty="0">
                <a:latin typeface="Segoe UI" panose="020B0502040204020203" pitchFamily="34" charset="0"/>
                <a:cs typeface="Segoe UI" panose="020B0502040204020203" pitchFamily="34" charset="0"/>
              </a:rPr>
              <a:t>  </a:t>
            </a:r>
          </a:p>
          <a:p>
            <a:pPr lvl="1">
              <a:defRPr/>
            </a:pPr>
            <a:r>
              <a:rPr lang="en-US" b="1" dirty="0" err="1">
                <a:solidFill>
                  <a:srgbClr val="0000FF"/>
                </a:solidFill>
                <a:latin typeface="Segoe UI" panose="020B0502040204020203" pitchFamily="34" charset="0"/>
                <a:cs typeface="Segoe UI" panose="020B0502040204020203" pitchFamily="34" charset="0"/>
              </a:rPr>
              <a:t>ToString</a:t>
            </a:r>
            <a:r>
              <a:rPr lang="en-US" b="1" dirty="0">
                <a:solidFill>
                  <a:srgbClr val="0000FF"/>
                </a:solidFill>
                <a:latin typeface="Segoe UI" panose="020B0502040204020203" pitchFamily="34" charset="0"/>
                <a:cs typeface="Segoe UI" panose="020B0502040204020203" pitchFamily="34" charset="0"/>
              </a:rPr>
              <a:t>() method</a:t>
            </a:r>
          </a:p>
          <a:p>
            <a:pPr lvl="2">
              <a:defRPr/>
            </a:pPr>
            <a:r>
              <a:rPr lang="en-US" sz="2400" dirty="0">
                <a:latin typeface="Segoe UI" panose="020B0502040204020203" pitchFamily="34" charset="0"/>
                <a:cs typeface="Segoe UI" panose="020B0502040204020203" pitchFamily="34" charset="0"/>
              </a:rPr>
              <a:t>for returning the information of an object if possible</a:t>
            </a:r>
          </a:p>
        </p:txBody>
      </p:sp>
      <p:pic>
        <p:nvPicPr>
          <p:cNvPr id="2" name="s12">
            <a:hlinkClick r:id="" action="ppaction://media"/>
            <a:extLst>
              <a:ext uri="{FF2B5EF4-FFF2-40B4-BE49-F238E27FC236}">
                <a16:creationId xmlns:a16="http://schemas.microsoft.com/office/drawing/2014/main" id="{281968DF-9D1B-40A7-AFFB-0BC4C1F03A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1400" y="175419"/>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4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5B24FBC0-C9F6-4233-AC99-887E2552124B}"/>
              </a:ext>
            </a:extLst>
          </p:cNvPr>
          <p:cNvSpPr>
            <a:spLocks noGrp="1" noChangeArrowheads="1"/>
          </p:cNvSpPr>
          <p:nvPr>
            <p:ph type="title"/>
          </p:nvPr>
        </p:nvSpPr>
        <p:spPr>
          <a:xfrm>
            <a:off x="76200" y="122238"/>
            <a:ext cx="8991600" cy="563562"/>
          </a:xfrm>
        </p:spPr>
        <p:txBody>
          <a:bodyPr/>
          <a:lstStyle/>
          <a:p>
            <a:r>
              <a:rPr lang="en-US" altLang="en-US"/>
              <a:t>Implementing the Constructors</a:t>
            </a:r>
          </a:p>
        </p:txBody>
      </p:sp>
      <p:sp>
        <p:nvSpPr>
          <p:cNvPr id="22531" name="Content Placeholder 2">
            <a:extLst>
              <a:ext uri="{FF2B5EF4-FFF2-40B4-BE49-F238E27FC236}">
                <a16:creationId xmlns:a16="http://schemas.microsoft.com/office/drawing/2014/main" id="{B91D6493-DC4B-4265-8B8F-5DA76D597F76}"/>
              </a:ext>
            </a:extLst>
          </p:cNvPr>
          <p:cNvSpPr>
            <a:spLocks noGrp="1" noChangeArrowheads="1"/>
          </p:cNvSpPr>
          <p:nvPr>
            <p:ph idx="1"/>
          </p:nvPr>
        </p:nvSpPr>
        <p:spPr/>
        <p:txBody>
          <a:bodyPr/>
          <a:lstStyle/>
          <a:p>
            <a:pPr marL="346075" indent="-346075">
              <a:spcBef>
                <a:spcPct val="0"/>
              </a:spcBef>
            </a:pPr>
            <a:r>
              <a:rPr lang="en-US" altLang="en-US" dirty="0">
                <a:latin typeface="Segoe UI" panose="020B0502040204020203" pitchFamily="34" charset="0"/>
                <a:cs typeface="Segoe UI" panose="020B0502040204020203" pitchFamily="34" charset="0"/>
              </a:rPr>
              <a:t>Special method of a class that is executed whenever an </a:t>
            </a:r>
            <a:r>
              <a:rPr lang="en-US" altLang="en-US" u="sng" dirty="0">
                <a:latin typeface="Segoe UI" panose="020B0502040204020203" pitchFamily="34" charset="0"/>
                <a:cs typeface="Segoe UI" panose="020B0502040204020203" pitchFamily="34" charset="0"/>
              </a:rPr>
              <a:t>object</a:t>
            </a:r>
            <a:r>
              <a:rPr lang="en-US" altLang="en-US" dirty="0">
                <a:latin typeface="Segoe UI" panose="020B0502040204020203" pitchFamily="34" charset="0"/>
                <a:cs typeface="Segoe UI" panose="020B0502040204020203" pitchFamily="34" charset="0"/>
              </a:rPr>
              <a:t> is created from the class</a:t>
            </a:r>
          </a:p>
          <a:p>
            <a:pPr marL="746125" lvl="1" indent="-346075">
              <a:spcBef>
                <a:spcPct val="0"/>
              </a:spcBef>
            </a:pPr>
            <a:r>
              <a:rPr lang="en-US" altLang="en-US" dirty="0">
                <a:latin typeface="Segoe UI" panose="020B0502040204020203" pitchFamily="34" charset="0"/>
                <a:ea typeface="Calibri" panose="020F0502020204030204" pitchFamily="34" charset="0"/>
                <a:cs typeface="Segoe UI" panose="020B0502040204020203" pitchFamily="34" charset="0"/>
              </a:rPr>
              <a:t>Must have the </a:t>
            </a:r>
            <a:r>
              <a:rPr lang="en-US" altLang="en-US" u="sng" dirty="0">
                <a:solidFill>
                  <a:srgbClr val="0000FF"/>
                </a:solidFill>
                <a:latin typeface="Segoe UI" panose="020B0502040204020203" pitchFamily="34" charset="0"/>
                <a:ea typeface="Calibri" panose="020F0502020204030204" pitchFamily="34" charset="0"/>
                <a:cs typeface="Segoe UI" panose="020B0502040204020203" pitchFamily="34" charset="0"/>
              </a:rPr>
              <a:t>same name</a:t>
            </a:r>
            <a:r>
              <a:rPr lang="en-US" altLang="en-US" dirty="0">
                <a:solidFill>
                  <a:srgbClr val="0000FF"/>
                </a:solidFill>
                <a:latin typeface="Segoe UI" panose="020B0502040204020203" pitchFamily="34" charset="0"/>
                <a:ea typeface="Calibri" panose="020F0502020204030204" pitchFamily="34" charset="0"/>
                <a:cs typeface="Segoe UI" panose="020B0502040204020203" pitchFamily="34" charset="0"/>
              </a:rPr>
              <a:t> </a:t>
            </a:r>
            <a:r>
              <a:rPr lang="en-US" altLang="en-US" dirty="0">
                <a:latin typeface="Segoe UI" panose="020B0502040204020203" pitchFamily="34" charset="0"/>
                <a:ea typeface="Calibri" panose="020F0502020204030204" pitchFamily="34" charset="0"/>
                <a:cs typeface="Segoe UI" panose="020B0502040204020203" pitchFamily="34" charset="0"/>
              </a:rPr>
              <a:t>as the class itself</a:t>
            </a:r>
            <a:endParaRPr lang="en-US" altLang="en-US" dirty="0">
              <a:solidFill>
                <a:srgbClr val="3333CC"/>
              </a:solidFill>
              <a:latin typeface="Segoe UI" panose="020B0502040204020203" pitchFamily="34" charset="0"/>
              <a:ea typeface="Calibri" panose="020F0502020204030204" pitchFamily="34" charset="0"/>
              <a:cs typeface="Segoe UI" panose="020B0502040204020203" pitchFamily="34" charset="0"/>
            </a:endParaRPr>
          </a:p>
          <a:p>
            <a:pPr marL="746125" lvl="1" indent="-346075">
              <a:spcBef>
                <a:spcPct val="0"/>
              </a:spcBef>
            </a:pPr>
            <a:r>
              <a:rPr lang="en-US" altLang="en-US" dirty="0">
                <a:latin typeface="Segoe UI" panose="020B0502040204020203" pitchFamily="34" charset="0"/>
                <a:ea typeface="Calibri" panose="020F0502020204030204" pitchFamily="34" charset="0"/>
                <a:cs typeface="Segoe UI" panose="020B0502040204020203" pitchFamily="34" charset="0"/>
              </a:rPr>
              <a:t>Constructors have </a:t>
            </a:r>
            <a:r>
              <a:rPr lang="en-US" altLang="en-US" dirty="0">
                <a:solidFill>
                  <a:srgbClr val="0000FF"/>
                </a:solidFill>
                <a:latin typeface="Segoe UI" panose="020B0502040204020203" pitchFamily="34" charset="0"/>
                <a:ea typeface="Calibri" panose="020F0502020204030204" pitchFamily="34" charset="0"/>
                <a:cs typeface="Segoe UI" panose="020B0502040204020203" pitchFamily="34" charset="0"/>
              </a:rPr>
              <a:t>NO</a:t>
            </a:r>
            <a:r>
              <a:rPr lang="en-US" altLang="en-US" dirty="0">
                <a:solidFill>
                  <a:srgbClr val="3333CC"/>
                </a:solidFill>
                <a:latin typeface="Segoe UI" panose="020B0502040204020203" pitchFamily="34" charset="0"/>
                <a:ea typeface="Calibri" panose="020F0502020204030204" pitchFamily="34" charset="0"/>
                <a:cs typeface="Segoe UI" panose="020B0502040204020203" pitchFamily="34" charset="0"/>
              </a:rPr>
              <a:t> </a:t>
            </a:r>
            <a:r>
              <a:rPr lang="en-US" altLang="en-US" dirty="0">
                <a:latin typeface="Segoe UI" panose="020B0502040204020203" pitchFamily="34" charset="0"/>
                <a:ea typeface="Calibri" panose="020F0502020204030204" pitchFamily="34" charset="0"/>
                <a:cs typeface="Segoe UI" panose="020B0502040204020203" pitchFamily="34" charset="0"/>
              </a:rPr>
              <a:t>return type - not even </a:t>
            </a:r>
            <a:r>
              <a:rPr lang="en-US" altLang="en-US" dirty="0">
                <a:solidFill>
                  <a:srgbClr val="FF0000"/>
                </a:solidFill>
                <a:latin typeface="Segoe UI" panose="020B0502040204020203" pitchFamily="34" charset="0"/>
                <a:ea typeface="Calibri" panose="020F0502020204030204" pitchFamily="34" charset="0"/>
                <a:cs typeface="Segoe UI" panose="020B0502040204020203" pitchFamily="34" charset="0"/>
              </a:rPr>
              <a:t>void</a:t>
            </a:r>
          </a:p>
          <a:p>
            <a:pPr marL="746125" lvl="1" indent="-346075">
              <a:spcBef>
                <a:spcPct val="0"/>
              </a:spcBef>
              <a:buClr>
                <a:schemeClr val="tx1"/>
              </a:buClr>
            </a:pPr>
            <a:r>
              <a:rPr lang="en-US" altLang="en-US" i="1" dirty="0">
                <a:solidFill>
                  <a:srgbClr val="FF0000"/>
                </a:solidFill>
                <a:latin typeface="Segoe UI" panose="020B0502040204020203" pitchFamily="34" charset="0"/>
                <a:ea typeface="Calibri" panose="020F0502020204030204" pitchFamily="34" charset="0"/>
                <a:cs typeface="Segoe UI" panose="020B0502040204020203" pitchFamily="34" charset="0"/>
              </a:rPr>
              <a:t>No-argument </a:t>
            </a:r>
            <a:r>
              <a:rPr lang="en-US" altLang="en-US" dirty="0">
                <a:latin typeface="Segoe UI" panose="020B0502040204020203" pitchFamily="34" charset="0"/>
                <a:ea typeface="Calibri" panose="020F0502020204030204" pitchFamily="34" charset="0"/>
                <a:cs typeface="Segoe UI" panose="020B0502040204020203" pitchFamily="34" charset="0"/>
              </a:rPr>
              <a:t>constructor (default)</a:t>
            </a:r>
            <a:endParaRPr lang="en-US" altLang="en-US" dirty="0">
              <a:solidFill>
                <a:srgbClr val="3333CC"/>
              </a:solidFill>
              <a:latin typeface="Segoe UI" panose="020B0502040204020203" pitchFamily="34" charset="0"/>
              <a:ea typeface="Calibri" panose="020F0502020204030204" pitchFamily="34" charset="0"/>
              <a:cs typeface="Segoe UI" panose="020B0502040204020203" pitchFamily="34" charset="0"/>
            </a:endParaRPr>
          </a:p>
          <a:p>
            <a:pPr marL="1146175" lvl="2" indent="-346075">
              <a:spcBef>
                <a:spcPct val="0"/>
              </a:spcBef>
            </a:pPr>
            <a:r>
              <a:rPr lang="en-US" altLang="en-US" sz="2400" dirty="0">
                <a:latin typeface="Segoe UI" panose="020B0502040204020203" pitchFamily="34" charset="0"/>
                <a:ea typeface="Calibri" panose="020F0502020204030204" pitchFamily="34" charset="0"/>
                <a:cs typeface="Segoe UI" panose="020B0502040204020203" pitchFamily="34" charset="0"/>
              </a:rPr>
              <a:t>Constructor with no parameters </a:t>
            </a:r>
            <a:endParaRPr lang="en-US" altLang="en-US" sz="2400" dirty="0">
              <a:solidFill>
                <a:srgbClr val="3333CC"/>
              </a:solidFill>
              <a:latin typeface="Segoe UI" panose="020B0502040204020203" pitchFamily="34" charset="0"/>
              <a:ea typeface="Calibri" panose="020F0502020204030204" pitchFamily="34" charset="0"/>
              <a:cs typeface="Segoe UI" panose="020B0502040204020203" pitchFamily="34" charset="0"/>
            </a:endParaRPr>
          </a:p>
          <a:p>
            <a:pPr marL="746125" lvl="1" indent="-346075">
              <a:spcBef>
                <a:spcPct val="0"/>
              </a:spcBef>
              <a:buClr>
                <a:schemeClr val="tx1"/>
              </a:buClr>
            </a:pPr>
            <a:r>
              <a:rPr lang="en-US" altLang="en-US" i="1" dirty="0">
                <a:solidFill>
                  <a:srgbClr val="FF0000"/>
                </a:solidFill>
                <a:latin typeface="Segoe UI" panose="020B0502040204020203" pitchFamily="34" charset="0"/>
                <a:ea typeface="Calibri" panose="020F0502020204030204" pitchFamily="34" charset="0"/>
                <a:cs typeface="Segoe UI" panose="020B0502040204020203" pitchFamily="34" charset="0"/>
              </a:rPr>
              <a:t>Parameterized</a:t>
            </a:r>
            <a:r>
              <a:rPr lang="en-US" altLang="en-US" dirty="0">
                <a:solidFill>
                  <a:srgbClr val="3333CC"/>
                </a:solidFill>
                <a:latin typeface="Segoe UI" panose="020B0502040204020203" pitchFamily="34" charset="0"/>
                <a:ea typeface="Calibri" panose="020F0502020204030204" pitchFamily="34" charset="0"/>
                <a:cs typeface="Segoe UI" panose="020B0502040204020203" pitchFamily="34" charset="0"/>
              </a:rPr>
              <a:t> </a:t>
            </a:r>
            <a:r>
              <a:rPr lang="en-US" altLang="en-US" dirty="0">
                <a:latin typeface="Segoe UI" panose="020B0502040204020203" pitchFamily="34" charset="0"/>
                <a:ea typeface="Calibri" panose="020F0502020204030204" pitchFamily="34" charset="0"/>
                <a:cs typeface="Segoe UI" panose="020B0502040204020203" pitchFamily="34" charset="0"/>
              </a:rPr>
              <a:t>constructor </a:t>
            </a:r>
          </a:p>
          <a:p>
            <a:pPr marL="1146175" lvl="2" indent="-346075">
              <a:spcBef>
                <a:spcPct val="0"/>
              </a:spcBef>
            </a:pPr>
            <a:r>
              <a:rPr lang="en-US" altLang="en-US" sz="2400" dirty="0">
                <a:latin typeface="Segoe UI" panose="020B0502040204020203" pitchFamily="34" charset="0"/>
                <a:ea typeface="Calibri" panose="020F0502020204030204" pitchFamily="34" charset="0"/>
                <a:cs typeface="Segoe UI" panose="020B0502040204020203" pitchFamily="34" charset="0"/>
              </a:rPr>
              <a:t>Constructor with parameters </a:t>
            </a:r>
          </a:p>
          <a:p>
            <a:pPr marL="346075" indent="-346075">
              <a:spcBef>
                <a:spcPct val="0"/>
              </a:spcBef>
            </a:pPr>
            <a:endParaRPr lang="en-US" altLang="en-US" sz="1600" dirty="0">
              <a:latin typeface="Segoe UI" panose="020B0502040204020203" pitchFamily="34" charset="0"/>
              <a:ea typeface="Calibri" panose="020F0502020204030204" pitchFamily="34" charset="0"/>
              <a:cs typeface="Segoe UI" panose="020B0502040204020203" pitchFamily="34" charset="0"/>
            </a:endParaRPr>
          </a:p>
          <a:p>
            <a:pPr marL="346075" indent="-346075">
              <a:spcBef>
                <a:spcPct val="0"/>
              </a:spcBef>
            </a:pPr>
            <a:r>
              <a:rPr lang="en-US" altLang="en-US" dirty="0">
                <a:latin typeface="Segoe UI" panose="020B0502040204020203" pitchFamily="34" charset="0"/>
                <a:ea typeface="Calibri" panose="020F0502020204030204" pitchFamily="34" charset="0"/>
                <a:cs typeface="Segoe UI" panose="020B0502040204020203" pitchFamily="34" charset="0"/>
              </a:rPr>
              <a:t>A constructor is invoked using the </a:t>
            </a:r>
            <a:r>
              <a:rPr lang="en-US" altLang="en-US" i="1" dirty="0">
                <a:solidFill>
                  <a:srgbClr val="FF0000"/>
                </a:solidFill>
                <a:latin typeface="Segoe UI" panose="020B0502040204020203" pitchFamily="34" charset="0"/>
                <a:ea typeface="Calibri" panose="020F0502020204030204" pitchFamily="34" charset="0"/>
                <a:cs typeface="Segoe UI" panose="020B0502040204020203" pitchFamily="34" charset="0"/>
              </a:rPr>
              <a:t>new</a:t>
            </a:r>
            <a:r>
              <a:rPr lang="en-US" altLang="en-US" dirty="0">
                <a:solidFill>
                  <a:srgbClr val="3333CC"/>
                </a:solidFill>
                <a:latin typeface="Segoe UI" panose="020B0502040204020203" pitchFamily="34" charset="0"/>
                <a:ea typeface="Calibri" panose="020F0502020204030204" pitchFamily="34" charset="0"/>
                <a:cs typeface="Segoe UI" panose="020B0502040204020203" pitchFamily="34" charset="0"/>
              </a:rPr>
              <a:t> </a:t>
            </a:r>
            <a:r>
              <a:rPr lang="en-US" altLang="en-US" dirty="0">
                <a:latin typeface="Segoe UI" panose="020B0502040204020203" pitchFamily="34" charset="0"/>
                <a:ea typeface="Calibri" panose="020F0502020204030204" pitchFamily="34" charset="0"/>
                <a:cs typeface="Segoe UI" panose="020B0502040204020203" pitchFamily="34" charset="0"/>
              </a:rPr>
              <a:t>operator.</a:t>
            </a:r>
          </a:p>
          <a:p>
            <a:pPr marL="0" indent="0">
              <a:spcBef>
                <a:spcPct val="0"/>
              </a:spcBef>
              <a:buNone/>
            </a:pPr>
            <a:endParaRPr lang="en-US" altLang="en-US" sz="1600" dirty="0">
              <a:latin typeface="Segoe UI" panose="020B0502040204020203" pitchFamily="34" charset="0"/>
              <a:ea typeface="Calibri" panose="020F0502020204030204" pitchFamily="34" charset="0"/>
              <a:cs typeface="Segoe UI" panose="020B0502040204020203" pitchFamily="34" charset="0"/>
            </a:endParaRPr>
          </a:p>
          <a:p>
            <a:pPr marL="346075" indent="-346075">
              <a:spcBef>
                <a:spcPct val="0"/>
              </a:spcBef>
            </a:pPr>
            <a:r>
              <a:rPr lang="en-US" altLang="en-US" dirty="0">
                <a:latin typeface="Segoe UI" panose="020B0502040204020203" pitchFamily="34" charset="0"/>
                <a:ea typeface="Calibri" panose="020F0502020204030204" pitchFamily="34" charset="0"/>
                <a:cs typeface="Segoe UI" panose="020B0502040204020203" pitchFamily="34" charset="0"/>
              </a:rPr>
              <a:t>Syntax:</a:t>
            </a:r>
          </a:p>
          <a:p>
            <a:pPr marL="0" indent="0">
              <a:spcBef>
                <a:spcPct val="0"/>
              </a:spcBef>
              <a:buNone/>
            </a:pPr>
            <a:r>
              <a:rPr lang="en-US" altLang="en-US" dirty="0">
                <a:latin typeface="Segoe UI" panose="020B0502040204020203" pitchFamily="34" charset="0"/>
                <a:ea typeface="Calibri" panose="020F0502020204030204" pitchFamily="34" charset="0"/>
                <a:cs typeface="Segoe UI" panose="020B0502040204020203" pitchFamily="34" charset="0"/>
              </a:rPr>
              <a:t>	&lt;access modifier&gt; </a:t>
            </a:r>
            <a:r>
              <a:rPr lang="en-US" altLang="en-US" dirty="0" err="1">
                <a:latin typeface="Segoe UI" panose="020B0502040204020203" pitchFamily="34" charset="0"/>
                <a:ea typeface="Calibri" panose="020F0502020204030204" pitchFamily="34" charset="0"/>
                <a:cs typeface="Segoe UI" panose="020B0502040204020203" pitchFamily="34" charset="0"/>
              </a:rPr>
              <a:t>ClassName</a:t>
            </a:r>
            <a:r>
              <a:rPr lang="en-US" altLang="en-US" dirty="0">
                <a:latin typeface="Segoe UI" panose="020B0502040204020203" pitchFamily="34" charset="0"/>
                <a:ea typeface="Calibri" panose="020F0502020204030204" pitchFamily="34" charset="0"/>
                <a:cs typeface="Segoe UI" panose="020B0502040204020203" pitchFamily="34" charset="0"/>
              </a:rPr>
              <a:t>( ) { … }</a:t>
            </a:r>
          </a:p>
        </p:txBody>
      </p:sp>
      <p:pic>
        <p:nvPicPr>
          <p:cNvPr id="2" name="s13">
            <a:hlinkClick r:id="" action="ppaction://media"/>
            <a:extLst>
              <a:ext uri="{FF2B5EF4-FFF2-40B4-BE49-F238E27FC236}">
                <a16:creationId xmlns:a16="http://schemas.microsoft.com/office/drawing/2014/main" id="{57DBC479-ED07-4858-841F-92CF007710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1400" y="175419"/>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412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E2255099-FE70-427F-9F19-13250D2AF436}"/>
              </a:ext>
            </a:extLst>
          </p:cNvPr>
          <p:cNvSpPr>
            <a:spLocks noGrp="1" noChangeArrowheads="1"/>
          </p:cNvSpPr>
          <p:nvPr>
            <p:ph type="title"/>
          </p:nvPr>
        </p:nvSpPr>
        <p:spPr>
          <a:xfrm>
            <a:off x="76200" y="122238"/>
            <a:ext cx="8991600" cy="563562"/>
          </a:xfrm>
        </p:spPr>
        <p:txBody>
          <a:bodyPr/>
          <a:lstStyle/>
          <a:p>
            <a:r>
              <a:rPr lang="en-US" altLang="en-US"/>
              <a:t>Implementing the Constructors</a:t>
            </a:r>
          </a:p>
        </p:txBody>
      </p:sp>
      <p:sp>
        <p:nvSpPr>
          <p:cNvPr id="24579" name="Text Box 4">
            <a:extLst>
              <a:ext uri="{FF2B5EF4-FFF2-40B4-BE49-F238E27FC236}">
                <a16:creationId xmlns:a16="http://schemas.microsoft.com/office/drawing/2014/main" id="{1C512C87-3C02-48C1-A862-6B6D1CBBE93A}"/>
              </a:ext>
            </a:extLst>
          </p:cNvPr>
          <p:cNvSpPr>
            <a:spLocks noGrp="1" noChangeArrowheads="1"/>
          </p:cNvSpPr>
          <p:nvPr>
            <p:ph idx="1"/>
          </p:nvPr>
        </p:nvSpPr>
        <p:spPr>
          <a:xfrm>
            <a:off x="76200" y="914400"/>
            <a:ext cx="5638800" cy="3262432"/>
          </a:xfrm>
          <a:solidFill>
            <a:srgbClr val="CCFFFF"/>
          </a:solidFill>
          <a:ln w="12700">
            <a:solidFill>
              <a:schemeClr val="tx1"/>
            </a:solidFill>
            <a:miter lim="800000"/>
            <a:headEnd type="none" w="sm" len="sm"/>
            <a:tailEnd type="none" w="sm" len="sm"/>
          </a:ln>
        </p:spPr>
        <p:txBody>
          <a:bodyPr wrap="square">
            <a:spAutoFit/>
          </a:bodyPr>
          <a:lstStyle/>
          <a:p>
            <a:pPr marL="0" indent="0">
              <a:spcBef>
                <a:spcPct val="0"/>
              </a:spcBef>
              <a:buFontTx/>
              <a:buNone/>
            </a:pPr>
            <a:r>
              <a:rPr lang="en-US" altLang="en-US" sz="1800" i="1" dirty="0">
                <a:solidFill>
                  <a:srgbClr val="009999"/>
                </a:solidFill>
                <a:latin typeface="Segoe UI" panose="020B0502040204020203" pitchFamily="34" charset="0"/>
                <a:cs typeface="Segoe UI" panose="020B0502040204020203" pitchFamily="34" charset="0"/>
              </a:rPr>
              <a:t>// default constructor – does not have parameters</a:t>
            </a:r>
          </a:p>
          <a:p>
            <a:pPr marL="0" indent="0">
              <a:spcBef>
                <a:spcPct val="0"/>
              </a:spcBef>
              <a:buFontTx/>
              <a:buNone/>
            </a:pPr>
            <a:r>
              <a:rPr lang="en-US" altLang="en-US" sz="1800" b="1" dirty="0">
                <a:solidFill>
                  <a:srgbClr val="0000FF"/>
                </a:solidFill>
                <a:latin typeface="Calibri" panose="020F0502020204030204" pitchFamily="34" charset="0"/>
                <a:cs typeface="Calibri" panose="020F0502020204030204" pitchFamily="34" charset="0"/>
              </a:rPr>
              <a:t>public </a:t>
            </a:r>
            <a:r>
              <a:rPr lang="en-US" altLang="en-US" sz="1800" b="1" dirty="0" err="1">
                <a:solidFill>
                  <a:srgbClr val="0000FF"/>
                </a:solidFill>
                <a:latin typeface="Calibri" panose="020F0502020204030204" pitchFamily="34" charset="0"/>
                <a:cs typeface="Calibri" panose="020F0502020204030204" pitchFamily="34" charset="0"/>
              </a:rPr>
              <a:t>SavingsAccount</a:t>
            </a:r>
            <a:r>
              <a:rPr lang="en-US" altLang="en-US" sz="1800" b="1" dirty="0">
                <a:solidFill>
                  <a:srgbClr val="0000FF"/>
                </a:solidFill>
                <a:latin typeface="Calibri" panose="020F0502020204030204" pitchFamily="34" charset="0"/>
                <a:cs typeface="Calibri" panose="020F0502020204030204" pitchFamily="34" charset="0"/>
              </a:rPr>
              <a:t>() { }</a:t>
            </a:r>
          </a:p>
          <a:p>
            <a:pPr marL="0" indent="0">
              <a:spcBef>
                <a:spcPct val="0"/>
              </a:spcBef>
              <a:buFontTx/>
              <a:buNone/>
            </a:pPr>
            <a:endParaRPr lang="en-US" altLang="en-US" sz="2000" b="1" dirty="0">
              <a:solidFill>
                <a:srgbClr val="0000FF"/>
              </a:solidFill>
              <a:latin typeface="Arial Narrow" panose="020B0606020202030204" pitchFamily="34" charset="0"/>
              <a:cs typeface="Segoe UI" panose="020B0502040204020203" pitchFamily="34" charset="0"/>
            </a:endParaRPr>
          </a:p>
          <a:p>
            <a:pPr marL="0" indent="0">
              <a:spcBef>
                <a:spcPct val="0"/>
              </a:spcBef>
              <a:buFontTx/>
              <a:buNone/>
            </a:pPr>
            <a:r>
              <a:rPr lang="en-US" altLang="en-US" sz="1800" i="1" dirty="0">
                <a:solidFill>
                  <a:srgbClr val="009999"/>
                </a:solidFill>
                <a:latin typeface="Segoe UI" panose="020B0502040204020203" pitchFamily="34" charset="0"/>
                <a:cs typeface="Segoe UI" panose="020B0502040204020203" pitchFamily="34" charset="0"/>
              </a:rPr>
              <a:t>// parameterized constructor – with parameters</a:t>
            </a:r>
            <a:endParaRPr lang="en-US" altLang="en-US" sz="1800" dirty="0">
              <a:solidFill>
                <a:srgbClr val="009999"/>
              </a:solidFill>
              <a:latin typeface="Segoe UI" panose="020B0502040204020203" pitchFamily="34" charset="0"/>
              <a:cs typeface="Segoe UI" panose="020B0502040204020203" pitchFamily="34" charset="0"/>
            </a:endParaRPr>
          </a:p>
          <a:p>
            <a:pPr marL="0" indent="0">
              <a:spcBef>
                <a:spcPct val="0"/>
              </a:spcBef>
              <a:buFontTx/>
              <a:buNone/>
            </a:pPr>
            <a:r>
              <a:rPr lang="en-US" altLang="en-US" sz="1800" b="1" dirty="0">
                <a:solidFill>
                  <a:srgbClr val="0000FF"/>
                </a:solidFill>
                <a:latin typeface="Calibri" panose="020F0502020204030204" pitchFamily="34" charset="0"/>
                <a:cs typeface="Calibri" panose="020F0502020204030204" pitchFamily="34" charset="0"/>
              </a:rPr>
              <a:t>public </a:t>
            </a:r>
            <a:r>
              <a:rPr lang="en-US" altLang="en-US" sz="1800" b="1" dirty="0" err="1">
                <a:solidFill>
                  <a:srgbClr val="0000FF"/>
                </a:solidFill>
                <a:latin typeface="Calibri" panose="020F0502020204030204" pitchFamily="34" charset="0"/>
                <a:cs typeface="Calibri" panose="020F0502020204030204" pitchFamily="34" charset="0"/>
              </a:rPr>
              <a:t>SavingsAccount</a:t>
            </a:r>
            <a:r>
              <a:rPr lang="en-US" altLang="en-US" sz="1800" b="1" dirty="0">
                <a:solidFill>
                  <a:srgbClr val="0000FF"/>
                </a:solidFill>
                <a:latin typeface="Calibri" panose="020F0502020204030204" pitchFamily="34" charset="0"/>
                <a:cs typeface="Calibri" panose="020F0502020204030204" pitchFamily="34" charset="0"/>
              </a:rPr>
              <a:t>(string no, string name, double </a:t>
            </a:r>
            <a:r>
              <a:rPr lang="en-US" altLang="en-US" sz="1800" b="1" dirty="0" err="1">
                <a:solidFill>
                  <a:srgbClr val="0000FF"/>
                </a:solidFill>
                <a:latin typeface="Calibri" panose="020F0502020204030204" pitchFamily="34" charset="0"/>
                <a:cs typeface="Calibri" panose="020F0502020204030204" pitchFamily="34" charset="0"/>
              </a:rPr>
              <a:t>bal</a:t>
            </a:r>
            <a:r>
              <a:rPr lang="en-US" altLang="en-US" sz="1800" b="1" dirty="0">
                <a:solidFill>
                  <a:srgbClr val="0000FF"/>
                </a:solidFill>
                <a:latin typeface="Calibri" panose="020F0502020204030204" pitchFamily="34" charset="0"/>
                <a:cs typeface="Calibri" panose="020F0502020204030204" pitchFamily="34" charset="0"/>
              </a:rPr>
              <a:t>)</a:t>
            </a:r>
          </a:p>
          <a:p>
            <a:pPr marL="0" indent="0">
              <a:spcBef>
                <a:spcPct val="0"/>
              </a:spcBef>
              <a:buFontTx/>
              <a:buNone/>
            </a:pPr>
            <a:r>
              <a:rPr lang="en-US" altLang="en-US" sz="2000" b="1" dirty="0">
                <a:solidFill>
                  <a:srgbClr val="0000FF"/>
                </a:solidFill>
                <a:latin typeface="Arial Narrow" panose="020B0606020202030204" pitchFamily="34" charset="0"/>
                <a:cs typeface="Segoe UI" panose="020B0502040204020203" pitchFamily="34" charset="0"/>
              </a:rPr>
              <a:t>{</a:t>
            </a:r>
          </a:p>
          <a:p>
            <a:pPr marL="0" indent="0">
              <a:spcBef>
                <a:spcPct val="0"/>
              </a:spcBef>
              <a:buFontTx/>
              <a:buNone/>
            </a:pPr>
            <a:r>
              <a:rPr lang="en-US" altLang="en-US" sz="1800" dirty="0">
                <a:solidFill>
                  <a:srgbClr val="0000FF"/>
                </a:solidFill>
                <a:latin typeface="Segoe UI" panose="020B0502040204020203" pitchFamily="34" charset="0"/>
                <a:cs typeface="Segoe UI" panose="020B0502040204020203" pitchFamily="34" charset="0"/>
              </a:rPr>
              <a:t>     </a:t>
            </a:r>
            <a:r>
              <a:rPr lang="en-US" altLang="en-US" sz="1800" dirty="0" err="1">
                <a:solidFill>
                  <a:srgbClr val="0000FF"/>
                </a:solidFill>
                <a:latin typeface="Segoe UI" panose="020B0502040204020203" pitchFamily="34" charset="0"/>
                <a:cs typeface="Segoe UI" panose="020B0502040204020203" pitchFamily="34" charset="0"/>
              </a:rPr>
              <a:t>AccountNo</a:t>
            </a:r>
            <a:r>
              <a:rPr lang="en-US" altLang="en-US" sz="1800" dirty="0">
                <a:solidFill>
                  <a:srgbClr val="0000FF"/>
                </a:solidFill>
                <a:latin typeface="Segoe UI" panose="020B0502040204020203" pitchFamily="34" charset="0"/>
                <a:cs typeface="Segoe UI" panose="020B0502040204020203" pitchFamily="34" charset="0"/>
              </a:rPr>
              <a:t> = no;</a:t>
            </a:r>
          </a:p>
          <a:p>
            <a:pPr marL="0" indent="0">
              <a:spcBef>
                <a:spcPct val="0"/>
              </a:spcBef>
              <a:buFontTx/>
              <a:buNone/>
            </a:pPr>
            <a:r>
              <a:rPr lang="en-US" altLang="en-US" sz="1800" dirty="0">
                <a:solidFill>
                  <a:srgbClr val="0000FF"/>
                </a:solidFill>
                <a:latin typeface="Segoe UI" panose="020B0502040204020203" pitchFamily="34" charset="0"/>
                <a:cs typeface="Segoe UI" panose="020B0502040204020203" pitchFamily="34" charset="0"/>
              </a:rPr>
              <a:t>     </a:t>
            </a:r>
            <a:r>
              <a:rPr lang="en-US" altLang="en-US" sz="1800" dirty="0" err="1">
                <a:solidFill>
                  <a:srgbClr val="0000FF"/>
                </a:solidFill>
                <a:latin typeface="Segoe UI" panose="020B0502040204020203" pitchFamily="34" charset="0"/>
                <a:cs typeface="Segoe UI" panose="020B0502040204020203" pitchFamily="34" charset="0"/>
              </a:rPr>
              <a:t>AccountName</a:t>
            </a:r>
            <a:r>
              <a:rPr lang="en-US" altLang="en-US" sz="1800" dirty="0">
                <a:solidFill>
                  <a:srgbClr val="0000FF"/>
                </a:solidFill>
                <a:latin typeface="Segoe UI" panose="020B0502040204020203" pitchFamily="34" charset="0"/>
                <a:cs typeface="Segoe UI" panose="020B0502040204020203" pitchFamily="34" charset="0"/>
              </a:rPr>
              <a:t> = name;</a:t>
            </a:r>
          </a:p>
          <a:p>
            <a:pPr marL="0" indent="0">
              <a:spcBef>
                <a:spcPct val="0"/>
              </a:spcBef>
              <a:buFontTx/>
              <a:buNone/>
            </a:pPr>
            <a:r>
              <a:rPr lang="en-US" altLang="en-US" sz="1800" dirty="0">
                <a:solidFill>
                  <a:srgbClr val="0000FF"/>
                </a:solidFill>
                <a:latin typeface="Segoe UI" panose="020B0502040204020203" pitchFamily="34" charset="0"/>
                <a:cs typeface="Segoe UI" panose="020B0502040204020203" pitchFamily="34" charset="0"/>
              </a:rPr>
              <a:t>     Balance = </a:t>
            </a:r>
            <a:r>
              <a:rPr lang="en-US" altLang="en-US" sz="1800" dirty="0" err="1">
                <a:solidFill>
                  <a:srgbClr val="0000FF"/>
                </a:solidFill>
                <a:latin typeface="Segoe UI" panose="020B0502040204020203" pitchFamily="34" charset="0"/>
                <a:cs typeface="Segoe UI" panose="020B0502040204020203" pitchFamily="34" charset="0"/>
              </a:rPr>
              <a:t>bal</a:t>
            </a:r>
            <a:r>
              <a:rPr lang="en-US" altLang="en-US" sz="1800" dirty="0">
                <a:solidFill>
                  <a:srgbClr val="0000FF"/>
                </a:solidFill>
                <a:latin typeface="Segoe UI" panose="020B0502040204020203" pitchFamily="34" charset="0"/>
                <a:cs typeface="Segoe UI" panose="020B0502040204020203" pitchFamily="34" charset="0"/>
              </a:rPr>
              <a:t>;</a:t>
            </a:r>
          </a:p>
          <a:p>
            <a:pPr marL="0" indent="0">
              <a:spcBef>
                <a:spcPct val="0"/>
              </a:spcBef>
              <a:buFontTx/>
              <a:buNone/>
            </a:pPr>
            <a:r>
              <a:rPr lang="en-US" altLang="en-US" sz="2000" b="1" dirty="0">
                <a:solidFill>
                  <a:srgbClr val="0000FF"/>
                </a:solidFill>
                <a:latin typeface="Arial Narrow" panose="020B0606020202030204" pitchFamily="34" charset="0"/>
                <a:cs typeface="Segoe UI" panose="020B0502040204020203" pitchFamily="34" charset="0"/>
              </a:rPr>
              <a:t>}</a:t>
            </a:r>
          </a:p>
          <a:p>
            <a:pPr marL="0" indent="0">
              <a:spcBef>
                <a:spcPct val="0"/>
              </a:spcBef>
              <a:buFontTx/>
              <a:buNone/>
            </a:pPr>
            <a:endParaRPr lang="en-US" altLang="en-US" sz="2000" b="1" dirty="0">
              <a:solidFill>
                <a:srgbClr val="0000FF"/>
              </a:solidFill>
              <a:latin typeface="Arial Narrow" panose="020B0606020202030204" pitchFamily="34" charset="0"/>
              <a:cs typeface="Segoe UI" panose="020B0502040204020203" pitchFamily="34" charset="0"/>
            </a:endParaRPr>
          </a:p>
        </p:txBody>
      </p:sp>
      <p:sp>
        <p:nvSpPr>
          <p:cNvPr id="24580" name="Right Arrow 6">
            <a:extLst>
              <a:ext uri="{FF2B5EF4-FFF2-40B4-BE49-F238E27FC236}">
                <a16:creationId xmlns:a16="http://schemas.microsoft.com/office/drawing/2014/main" id="{261E44C6-E372-4FCB-8B87-5B059E6DD250}"/>
              </a:ext>
            </a:extLst>
          </p:cNvPr>
          <p:cNvSpPr>
            <a:spLocks noChangeArrowheads="1"/>
          </p:cNvSpPr>
          <p:nvPr/>
        </p:nvSpPr>
        <p:spPr bwMode="auto">
          <a:xfrm>
            <a:off x="5303837" y="2895600"/>
            <a:ext cx="411163" cy="228600"/>
          </a:xfrm>
          <a:prstGeom prst="rightArrow">
            <a:avLst>
              <a:gd name="adj1" fmla="val 50000"/>
              <a:gd name="adj2" fmla="val 50036"/>
            </a:avLst>
          </a:prstGeom>
          <a:solidFill>
            <a:srgbClr val="C00000"/>
          </a:solidFill>
          <a:ln w="12700" algn="ctr">
            <a:solidFill>
              <a:schemeClr val="accent1"/>
            </a:solidFill>
            <a:round/>
            <a:headEnd/>
            <a:tailEnd/>
          </a:ln>
        </p:spPr>
        <p:txBody>
          <a:bodyPr>
            <a:spAutoFit/>
          </a:bodyPr>
          <a:lstStyle>
            <a:lvl1pPr marL="609600" indent="-6096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lnSpc>
                <a:spcPct val="80000"/>
              </a:lnSpc>
              <a:buClr>
                <a:schemeClr val="bg1"/>
              </a:buClr>
              <a:buFont typeface="Wingdings" panose="05000000000000000000" pitchFamily="2" charset="2"/>
              <a:buNone/>
            </a:pPr>
            <a:endParaRPr kumimoji="1" lang="en-US" altLang="en-US" sz="2000" b="1">
              <a:solidFill>
                <a:schemeClr val="tx1"/>
              </a:solidFill>
              <a:latin typeface="Courier New" panose="02070309020205020404" pitchFamily="49" charset="0"/>
            </a:endParaRPr>
          </a:p>
        </p:txBody>
      </p:sp>
      <p:sp>
        <p:nvSpPr>
          <p:cNvPr id="8" name="Text Box 6"/>
          <p:cNvSpPr txBox="1">
            <a:spLocks noChangeArrowheads="1"/>
          </p:cNvSpPr>
          <p:nvPr/>
        </p:nvSpPr>
        <p:spPr bwMode="auto">
          <a:xfrm>
            <a:off x="152400" y="4267200"/>
            <a:ext cx="8839200" cy="1661993"/>
          </a:xfrm>
          <a:prstGeom prst="rect">
            <a:avLst/>
          </a:prstGeom>
          <a:solidFill>
            <a:srgbClr val="CCECFF"/>
          </a:solidFill>
          <a:ln>
            <a:solidFill>
              <a:schemeClr val="tx1"/>
            </a:solidFill>
          </a:ln>
        </p:spPr>
        <p:txBody>
          <a:bodyPr wrap="square">
            <a:spAutoFit/>
          </a:bodyPr>
          <a:lstStyle>
            <a:lvl1pPr marL="609600" indent="-609600">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marL="346075" lvl="0" indent="-346075">
              <a:buSzPct val="140000"/>
            </a:pPr>
            <a:r>
              <a:rPr kumimoji="1" lang="en-US" altLang="en-US" kern="0" dirty="0">
                <a:solidFill>
                  <a:srgbClr val="000000"/>
                </a:solidFill>
                <a:latin typeface="Segoe UI" panose="020B0502040204020203" pitchFamily="34" charset="0"/>
                <a:ea typeface="Calibri" panose="020F0502020204030204" pitchFamily="34" charset="0"/>
                <a:cs typeface="Segoe UI" panose="020B0502040204020203" pitchFamily="34" charset="0"/>
              </a:rPr>
              <a:t>e.g. To create a </a:t>
            </a:r>
            <a:r>
              <a:rPr kumimoji="1" lang="en-US" altLang="en-US" sz="2200" b="1" kern="0" dirty="0" err="1">
                <a:solidFill>
                  <a:srgbClr val="000000"/>
                </a:solidFill>
                <a:latin typeface="Segoe UI" panose="020B0502040204020203" pitchFamily="34" charset="0"/>
                <a:cs typeface="Segoe UI" panose="020B0502040204020203" pitchFamily="34" charset="0"/>
              </a:rPr>
              <a:t>SavingsAccount</a:t>
            </a:r>
            <a:r>
              <a:rPr kumimoji="1" lang="en-US" altLang="en-US" sz="2200" b="1" kern="0" dirty="0">
                <a:solidFill>
                  <a:srgbClr val="000000"/>
                </a:solidFill>
                <a:latin typeface="Segoe UI" panose="020B0502040204020203" pitchFamily="34" charset="0"/>
                <a:cs typeface="Segoe UI" panose="020B0502040204020203" pitchFamily="34" charset="0"/>
              </a:rPr>
              <a:t> </a:t>
            </a:r>
            <a:r>
              <a:rPr kumimoji="1" lang="en-US" altLang="en-US" kern="0" dirty="0">
                <a:solidFill>
                  <a:srgbClr val="000000"/>
                </a:solidFill>
                <a:latin typeface="Segoe UI" panose="020B0502040204020203" pitchFamily="34" charset="0"/>
                <a:ea typeface="Calibri" panose="020F0502020204030204" pitchFamily="34" charset="0"/>
                <a:cs typeface="Segoe UI" panose="020B0502040204020203" pitchFamily="34" charset="0"/>
              </a:rPr>
              <a:t>object, </a:t>
            </a:r>
            <a:r>
              <a:rPr kumimoji="1" lang="en-US" altLang="en-US" sz="2200" kern="0" dirty="0">
                <a:solidFill>
                  <a:srgbClr val="0000FF"/>
                </a:solidFill>
                <a:latin typeface="Segoe UI" panose="020B0502040204020203" pitchFamily="34" charset="0"/>
                <a:cs typeface="Segoe UI" panose="020B0502040204020203" pitchFamily="34" charset="0"/>
              </a:rPr>
              <a:t>a</a:t>
            </a:r>
            <a:r>
              <a:rPr kumimoji="1" lang="en-US" altLang="en-US" sz="2200" b="0" i="0" u="none" strike="noStrike" kern="0" cap="none" spc="0" normalizeH="0" baseline="0" noProof="0" dirty="0">
                <a:ln>
                  <a:noFill/>
                </a:ln>
                <a:solidFill>
                  <a:srgbClr val="0000FF"/>
                </a:solidFill>
                <a:effectLst/>
                <a:uLnTx/>
                <a:uFillTx/>
                <a:latin typeface="Segoe UI" panose="020B0502040204020203" pitchFamily="34" charset="0"/>
                <a:cs typeface="Segoe UI" panose="020B0502040204020203" pitchFamily="34" charset="0"/>
              </a:rPr>
              <a:t>cc1</a:t>
            </a:r>
            <a:r>
              <a:rPr kumimoji="1" lang="en-US" altLang="en-US" kern="0" dirty="0">
                <a:solidFill>
                  <a:srgbClr val="000000"/>
                </a:solidFill>
                <a:latin typeface="Segoe UI" panose="020B0502040204020203" pitchFamily="34" charset="0"/>
                <a:ea typeface="Calibri" panose="020F0502020204030204" pitchFamily="34" charset="0"/>
                <a:cs typeface="Segoe UI" panose="020B0502040204020203" pitchFamily="34" charset="0"/>
              </a:rPr>
              <a:t>:</a:t>
            </a:r>
          </a:p>
          <a:p>
            <a:pPr marL="346075" lvl="0" indent="-346075">
              <a:buSzPct val="140000"/>
            </a:pPr>
            <a:r>
              <a:rPr kumimoji="1" lang="en-US" altLang="en-US" kern="0" dirty="0">
                <a:solidFill>
                  <a:srgbClr val="000000"/>
                </a:solidFill>
                <a:latin typeface="Segoe UI" panose="020B0502040204020203" pitchFamily="34" charset="0"/>
                <a:ea typeface="Calibri" panose="020F0502020204030204" pitchFamily="34" charset="0"/>
                <a:cs typeface="Segoe UI" panose="020B0502040204020203" pitchFamily="34" charset="0"/>
              </a:rPr>
              <a:t>		</a:t>
            </a:r>
            <a:r>
              <a:rPr kumimoji="1" lang="en-US" altLang="en-US" sz="1800" b="1" i="0" u="none" strike="noStrike" kern="0" cap="none" spc="0" normalizeH="0" baseline="0" noProof="0" dirty="0" err="1">
                <a:ln>
                  <a:noFill/>
                </a:ln>
                <a:solidFill>
                  <a:srgbClr val="0000FF"/>
                </a:solidFill>
                <a:effectLst/>
                <a:uLnTx/>
                <a:uFillTx/>
                <a:latin typeface="Segoe UI" panose="020B0502040204020203" pitchFamily="34" charset="0"/>
                <a:cs typeface="Segoe UI" panose="020B0502040204020203" pitchFamily="34" charset="0"/>
              </a:rPr>
              <a:t>SavingsAccount</a:t>
            </a:r>
            <a:r>
              <a:rPr kumimoji="1" lang="en-US" altLang="en-US" sz="1800" b="1" i="0" u="none" strike="noStrike" kern="0" cap="none" spc="0" normalizeH="0" baseline="0" noProof="0" dirty="0">
                <a:ln>
                  <a:noFill/>
                </a:ln>
                <a:solidFill>
                  <a:srgbClr val="0000FF"/>
                </a:solidFill>
                <a:effectLst/>
                <a:uLnTx/>
                <a:uFillTx/>
                <a:latin typeface="Segoe UI" panose="020B0502040204020203" pitchFamily="34" charset="0"/>
                <a:cs typeface="Segoe UI" panose="020B0502040204020203" pitchFamily="34" charset="0"/>
              </a:rPr>
              <a:t> </a:t>
            </a:r>
            <a:r>
              <a:rPr kumimoji="1" lang="en-US" altLang="en-US" sz="1800" b="1" kern="0" dirty="0">
                <a:solidFill>
                  <a:srgbClr val="0000FF"/>
                </a:solidFill>
                <a:latin typeface="Segoe UI" panose="020B0502040204020203" pitchFamily="34" charset="0"/>
                <a:cs typeface="Segoe UI" panose="020B0502040204020203" pitchFamily="34" charset="0"/>
              </a:rPr>
              <a:t>a</a:t>
            </a:r>
            <a:r>
              <a:rPr kumimoji="1" lang="en-US" altLang="en-US" sz="1800" b="1" i="0" u="none" strike="noStrike" kern="0" cap="none" spc="0" normalizeH="0" baseline="0" noProof="0" dirty="0">
                <a:ln>
                  <a:noFill/>
                </a:ln>
                <a:solidFill>
                  <a:srgbClr val="0000FF"/>
                </a:solidFill>
                <a:effectLst/>
                <a:uLnTx/>
                <a:uFillTx/>
                <a:latin typeface="Segoe UI" panose="020B0502040204020203" pitchFamily="34" charset="0"/>
                <a:cs typeface="Segoe UI" panose="020B0502040204020203" pitchFamily="34" charset="0"/>
              </a:rPr>
              <a:t>cc1 = </a:t>
            </a:r>
            <a:r>
              <a:rPr kumimoji="1" lang="en-US" altLang="en-US" sz="1800" b="1" i="0" u="none" strike="noStrike" kern="0" cap="none" spc="0" normalizeH="0" baseline="0" noProof="0" dirty="0">
                <a:ln>
                  <a:noFill/>
                </a:ln>
                <a:solidFill>
                  <a:srgbClr val="FF0000"/>
                </a:solidFill>
                <a:effectLst/>
                <a:uLnTx/>
                <a:uFillTx/>
                <a:latin typeface="Segoe UI" panose="020B0502040204020203" pitchFamily="34" charset="0"/>
                <a:cs typeface="Segoe UI" panose="020B0502040204020203" pitchFamily="34" charset="0"/>
              </a:rPr>
              <a:t>new</a:t>
            </a:r>
            <a:r>
              <a:rPr kumimoji="1" lang="en-US" altLang="en-US" sz="1800" b="1" i="0" u="none" strike="noStrike" kern="0" cap="none" spc="0" normalizeH="0" baseline="0" noProof="0" dirty="0">
                <a:ln>
                  <a:noFill/>
                </a:ln>
                <a:solidFill>
                  <a:srgbClr val="0000FF"/>
                </a:solidFill>
                <a:effectLst/>
                <a:uLnTx/>
                <a:uFillTx/>
                <a:latin typeface="Segoe UI" panose="020B0502040204020203" pitchFamily="34" charset="0"/>
                <a:cs typeface="Segoe UI" panose="020B0502040204020203" pitchFamily="34" charset="0"/>
              </a:rPr>
              <a:t> </a:t>
            </a:r>
            <a:r>
              <a:rPr kumimoji="1" lang="en-US" altLang="en-US" sz="1800" b="1" i="0" u="none" strike="noStrike" kern="0" cap="none" spc="0" normalizeH="0" baseline="0" noProof="0" dirty="0" err="1">
                <a:ln>
                  <a:noFill/>
                </a:ln>
                <a:solidFill>
                  <a:srgbClr val="0000FF"/>
                </a:solidFill>
                <a:effectLst/>
                <a:uLnTx/>
                <a:uFillTx/>
                <a:latin typeface="Segoe UI" panose="020B0502040204020203" pitchFamily="34" charset="0"/>
                <a:cs typeface="Segoe UI" panose="020B0502040204020203" pitchFamily="34" charset="0"/>
              </a:rPr>
              <a:t>SavingsAccount</a:t>
            </a:r>
            <a:r>
              <a:rPr kumimoji="1" lang="en-US" altLang="en-US" sz="1800" b="1" i="0" u="none" strike="noStrike" kern="0" cap="none" spc="0" normalizeH="0" baseline="0" noProof="0" dirty="0">
                <a:ln>
                  <a:noFill/>
                </a:ln>
                <a:solidFill>
                  <a:srgbClr val="0000FF"/>
                </a:solidFill>
                <a:effectLst/>
                <a:uLnTx/>
                <a:uFillTx/>
                <a:latin typeface="Segoe UI" panose="020B0502040204020203" pitchFamily="34" charset="0"/>
                <a:cs typeface="Segoe UI" panose="020B0502040204020203" pitchFamily="34" charset="0"/>
              </a:rPr>
              <a:t>("111", "John", 200.0);</a:t>
            </a:r>
          </a:p>
          <a:p>
            <a:endParaRPr lang="en-US" altLang="en-US" sz="1800" b="1" i="1" dirty="0">
              <a:latin typeface="Segoe UI" panose="020B0502040204020203" pitchFamily="34" charset="0"/>
              <a:ea typeface="Calibri" panose="020F0502020204030204" pitchFamily="34" charset="0"/>
              <a:cs typeface="Segoe UI" panose="020B0502040204020203" pitchFamily="34" charset="0"/>
            </a:endParaRPr>
          </a:p>
          <a:p>
            <a:r>
              <a:rPr lang="en-US" altLang="en-US" sz="1800" i="1" dirty="0">
                <a:latin typeface="Segoe UI" panose="020B0502040204020203" pitchFamily="34" charset="0"/>
                <a:ea typeface="Calibri" panose="020F0502020204030204" pitchFamily="34" charset="0"/>
                <a:cs typeface="Segoe UI" panose="020B0502040204020203" pitchFamily="34" charset="0"/>
              </a:rPr>
              <a:t>Note: The </a:t>
            </a:r>
            <a:r>
              <a:rPr lang="en-US" altLang="en-US" sz="1800" i="1" u="sng" dirty="0">
                <a:latin typeface="Segoe UI" panose="020B0502040204020203" pitchFamily="34" charset="0"/>
                <a:ea typeface="Calibri" panose="020F0502020204030204" pitchFamily="34" charset="0"/>
                <a:cs typeface="Segoe UI" panose="020B0502040204020203" pitchFamily="34" charset="0"/>
              </a:rPr>
              <a:t>type</a:t>
            </a:r>
            <a:r>
              <a:rPr lang="en-US" altLang="en-US" sz="1800" i="1" dirty="0">
                <a:latin typeface="Segoe UI" panose="020B0502040204020203" pitchFamily="34" charset="0"/>
                <a:ea typeface="Calibri" panose="020F0502020204030204" pitchFamily="34" charset="0"/>
                <a:cs typeface="Segoe UI" panose="020B0502040204020203" pitchFamily="34" charset="0"/>
              </a:rPr>
              <a:t> and </a:t>
            </a:r>
            <a:r>
              <a:rPr lang="en-US" altLang="en-US" sz="1800" i="1" u="sng" dirty="0">
                <a:latin typeface="Segoe UI" panose="020B0502040204020203" pitchFamily="34" charset="0"/>
                <a:ea typeface="Calibri" panose="020F0502020204030204" pitchFamily="34" charset="0"/>
                <a:cs typeface="Segoe UI" panose="020B0502040204020203" pitchFamily="34" charset="0"/>
              </a:rPr>
              <a:t>order</a:t>
            </a:r>
            <a:r>
              <a:rPr lang="en-US" altLang="en-US" sz="1800" i="1" dirty="0">
                <a:latin typeface="Segoe UI" panose="020B0502040204020203" pitchFamily="34" charset="0"/>
                <a:ea typeface="Calibri" panose="020F0502020204030204" pitchFamily="34" charset="0"/>
                <a:cs typeface="Segoe UI" panose="020B0502040204020203" pitchFamily="34" charset="0"/>
              </a:rPr>
              <a:t> of arguments in method call must MATCH parameters of constructor</a:t>
            </a:r>
          </a:p>
        </p:txBody>
      </p:sp>
      <p:pic>
        <p:nvPicPr>
          <p:cNvPr id="3" name="s14">
            <a:hlinkClick r:id="" action="ppaction://media"/>
            <a:extLst>
              <a:ext uri="{FF2B5EF4-FFF2-40B4-BE49-F238E27FC236}">
                <a16:creationId xmlns:a16="http://schemas.microsoft.com/office/drawing/2014/main" id="{0746F2B6-14F8-48F8-84B8-272568184E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4277" y="153036"/>
            <a:ext cx="406400" cy="406400"/>
          </a:xfrm>
          <a:prstGeom prst="rect">
            <a:avLst/>
          </a:prstGeom>
        </p:spPr>
      </p:pic>
      <p:grpSp>
        <p:nvGrpSpPr>
          <p:cNvPr id="5" name="Group 4">
            <a:extLst>
              <a:ext uri="{FF2B5EF4-FFF2-40B4-BE49-F238E27FC236}">
                <a16:creationId xmlns:a16="http://schemas.microsoft.com/office/drawing/2014/main" id="{F4A05F8A-C34A-4D56-BD3D-CE36C748E56D}"/>
              </a:ext>
            </a:extLst>
          </p:cNvPr>
          <p:cNvGrpSpPr/>
          <p:nvPr/>
        </p:nvGrpSpPr>
        <p:grpSpPr>
          <a:xfrm>
            <a:off x="5715000" y="1447800"/>
            <a:ext cx="3429000" cy="2766060"/>
            <a:chOff x="5715000" y="1447800"/>
            <a:chExt cx="3429000" cy="2766060"/>
          </a:xfrm>
        </p:grpSpPr>
        <p:grpSp>
          <p:nvGrpSpPr>
            <p:cNvPr id="2" name="Group 1">
              <a:extLst>
                <a:ext uri="{FF2B5EF4-FFF2-40B4-BE49-F238E27FC236}">
                  <a16:creationId xmlns:a16="http://schemas.microsoft.com/office/drawing/2014/main" id="{73B2C29B-5E83-4651-86B4-D206B59C0CE9}"/>
                </a:ext>
              </a:extLst>
            </p:cNvPr>
            <p:cNvGrpSpPr/>
            <p:nvPr/>
          </p:nvGrpSpPr>
          <p:grpSpPr>
            <a:xfrm>
              <a:off x="5715000" y="1447800"/>
              <a:ext cx="3429000" cy="2766060"/>
              <a:chOff x="5715000" y="1753870"/>
              <a:chExt cx="3429000" cy="2766060"/>
            </a:xfrm>
          </p:grpSpPr>
          <p:pic>
            <p:nvPicPr>
              <p:cNvPr id="24581" name="Picture 8">
                <a:extLst>
                  <a:ext uri="{FF2B5EF4-FFF2-40B4-BE49-F238E27FC236}">
                    <a16:creationId xmlns:a16="http://schemas.microsoft.com/office/drawing/2014/main" id="{F13AEBAF-4FAF-449D-B596-F2930DCB6F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1753870"/>
                <a:ext cx="3429000" cy="2766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8A4C246B-6124-4359-82DA-2D8109F9D57F}"/>
                  </a:ext>
                </a:extLst>
              </p:cNvPr>
              <p:cNvSpPr>
                <a:spLocks noChangeArrowheads="1"/>
              </p:cNvSpPr>
              <p:nvPr/>
            </p:nvSpPr>
            <p:spPr bwMode="auto">
              <a:xfrm>
                <a:off x="5791200" y="3124199"/>
                <a:ext cx="3276600" cy="449263"/>
              </a:xfrm>
              <a:prstGeom prst="rect">
                <a:avLst/>
              </a:prstGeom>
              <a:noFill/>
              <a:ln w="28575" algn="ctr">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609600" indent="-609600">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fontAlgn="auto" hangingPunct="1">
                  <a:lnSpc>
                    <a:spcPct val="80000"/>
                  </a:lnSpc>
                  <a:spcBef>
                    <a:spcPct val="20000"/>
                  </a:spcBef>
                  <a:spcAft>
                    <a:spcPts val="0"/>
                  </a:spcAft>
                  <a:buClr>
                    <a:srgbClr val="FFFFFF"/>
                  </a:buClr>
                  <a:buFont typeface="Wingdings" panose="05000000000000000000" pitchFamily="2" charset="2"/>
                  <a:buNone/>
                  <a:defRPr/>
                </a:pPr>
                <a:endParaRPr kumimoji="1" lang="en-US" altLang="en-US" sz="2000" b="1" kern="0">
                  <a:solidFill>
                    <a:srgbClr val="000000"/>
                  </a:solidFill>
                  <a:latin typeface="Courier New" panose="02070309020205020404" pitchFamily="49" charset="0"/>
                  <a:cs typeface="+mn-cs"/>
                </a:endParaRPr>
              </a:p>
            </p:txBody>
          </p:sp>
        </p:grpSp>
        <p:sp>
          <p:nvSpPr>
            <p:cNvPr id="4" name="TextBox 3">
              <a:extLst>
                <a:ext uri="{FF2B5EF4-FFF2-40B4-BE49-F238E27FC236}">
                  <a16:creationId xmlns:a16="http://schemas.microsoft.com/office/drawing/2014/main" id="{3E8D861C-5332-4712-8FB0-7541C283337A}"/>
                </a:ext>
              </a:extLst>
            </p:cNvPr>
            <p:cNvSpPr txBox="1"/>
            <p:nvPr/>
          </p:nvSpPr>
          <p:spPr>
            <a:xfrm>
              <a:off x="6719170" y="1815053"/>
              <a:ext cx="152400" cy="307777"/>
            </a:xfrm>
            <a:prstGeom prst="rect">
              <a:avLst/>
            </a:prstGeom>
            <a:noFill/>
          </p:spPr>
          <p:txBody>
            <a:bodyPr wrap="square" rtlCol="0">
              <a:spAutoFit/>
            </a:bodyPr>
            <a:lstStyle/>
            <a:p>
              <a:r>
                <a:rPr lang="en-US" sz="1400" b="1" dirty="0"/>
                <a:t>:</a:t>
              </a:r>
              <a:endParaRPr lang="en-US" b="1" dirty="0"/>
            </a:p>
          </p:txBody>
        </p:sp>
      </p:gr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241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11E3E99-FFC4-4825-84FE-A5C6F87FC734}"/>
              </a:ext>
            </a:extLst>
          </p:cNvPr>
          <p:cNvSpPr>
            <a:spLocks noGrp="1" noChangeArrowheads="1"/>
          </p:cNvSpPr>
          <p:nvPr>
            <p:ph type="title"/>
          </p:nvPr>
        </p:nvSpPr>
        <p:spPr>
          <a:xfrm>
            <a:off x="76200" y="122238"/>
            <a:ext cx="8991600" cy="563562"/>
          </a:xfrm>
        </p:spPr>
        <p:txBody>
          <a:bodyPr/>
          <a:lstStyle/>
          <a:p>
            <a:r>
              <a:rPr lang="en-US" altLang="en-US"/>
              <a:t>Implementing other Methods</a:t>
            </a:r>
          </a:p>
        </p:txBody>
      </p:sp>
      <p:sp>
        <p:nvSpPr>
          <p:cNvPr id="26627" name="Text Box 4">
            <a:extLst>
              <a:ext uri="{FF2B5EF4-FFF2-40B4-BE49-F238E27FC236}">
                <a16:creationId xmlns:a16="http://schemas.microsoft.com/office/drawing/2014/main" id="{DD337D9F-6314-4728-9CDC-A861BCCA87C0}"/>
              </a:ext>
            </a:extLst>
          </p:cNvPr>
          <p:cNvSpPr>
            <a:spLocks noGrp="1" noChangeArrowheads="1"/>
          </p:cNvSpPr>
          <p:nvPr>
            <p:ph idx="1"/>
          </p:nvPr>
        </p:nvSpPr>
        <p:spPr>
          <a:xfrm>
            <a:off x="128588" y="796925"/>
            <a:ext cx="5257800" cy="5016500"/>
          </a:xfrm>
          <a:solidFill>
            <a:srgbClr val="CCFFFF"/>
          </a:solidFill>
          <a:ln w="12700">
            <a:solidFill>
              <a:schemeClr val="tx1"/>
            </a:solidFill>
            <a:miter lim="800000"/>
            <a:headEnd type="none" w="sm" len="sm"/>
            <a:tailEnd type="none" w="sm" len="sm"/>
          </a:ln>
        </p:spPr>
        <p:txBody>
          <a:bodyPr>
            <a:spAutoFit/>
          </a:bodyPr>
          <a:lstStyle/>
          <a:p>
            <a:pPr marL="0" indent="0">
              <a:spcBef>
                <a:spcPct val="0"/>
              </a:spcBef>
              <a:buFontTx/>
              <a:buNone/>
            </a:pPr>
            <a:r>
              <a:rPr lang="en-US" altLang="en-US" sz="2000" dirty="0">
                <a:solidFill>
                  <a:srgbClr val="0000FF"/>
                </a:solidFill>
                <a:latin typeface="Segoe UI" panose="020B0502040204020203" pitchFamily="34" charset="0"/>
                <a:cs typeface="Segoe UI" panose="020B0502040204020203" pitchFamily="34" charset="0"/>
              </a:rPr>
              <a:t>public void Deposit(double amount) </a:t>
            </a:r>
          </a:p>
          <a:p>
            <a:pPr marL="0" indent="0">
              <a:spcBef>
                <a:spcPct val="0"/>
              </a:spcBef>
              <a:buFontTx/>
              <a:buNone/>
            </a:pPr>
            <a:r>
              <a:rPr lang="en-US" altLang="en-US" sz="2000" dirty="0">
                <a:solidFill>
                  <a:srgbClr val="0000FF"/>
                </a:solidFill>
                <a:latin typeface="Segoe UI" panose="020B0502040204020203" pitchFamily="34" charset="0"/>
                <a:cs typeface="Segoe UI" panose="020B0502040204020203" pitchFamily="34" charset="0"/>
              </a:rPr>
              <a:t>{ </a:t>
            </a:r>
          </a:p>
          <a:p>
            <a:pPr marL="0" indent="0">
              <a:spcBef>
                <a:spcPct val="0"/>
              </a:spcBef>
              <a:buFontTx/>
              <a:buNone/>
            </a:pPr>
            <a:r>
              <a:rPr lang="en-US" altLang="en-US" sz="2000" dirty="0">
                <a:solidFill>
                  <a:srgbClr val="0000FF"/>
                </a:solidFill>
                <a:latin typeface="Segoe UI" panose="020B0502040204020203" pitchFamily="34" charset="0"/>
                <a:cs typeface="Segoe UI" panose="020B0502040204020203" pitchFamily="34" charset="0"/>
              </a:rPr>
              <a:t>     Balance = Balance + amount; </a:t>
            </a:r>
          </a:p>
          <a:p>
            <a:pPr marL="0" indent="0">
              <a:spcBef>
                <a:spcPct val="0"/>
              </a:spcBef>
              <a:buFontTx/>
              <a:buNone/>
            </a:pPr>
            <a:r>
              <a:rPr lang="en-US" altLang="en-US" sz="2000" dirty="0">
                <a:solidFill>
                  <a:srgbClr val="0000FF"/>
                </a:solidFill>
                <a:latin typeface="Segoe UI" panose="020B0502040204020203" pitchFamily="34" charset="0"/>
                <a:cs typeface="Segoe UI" panose="020B0502040204020203" pitchFamily="34" charset="0"/>
              </a:rPr>
              <a:t>}</a:t>
            </a:r>
          </a:p>
          <a:p>
            <a:pPr marL="0" indent="0">
              <a:buFontTx/>
              <a:buNone/>
            </a:pPr>
            <a:r>
              <a:rPr lang="en-US" altLang="en-US" sz="2000" dirty="0">
                <a:solidFill>
                  <a:srgbClr val="0000FF"/>
                </a:solidFill>
                <a:latin typeface="Segoe UI" panose="020B0502040204020203" pitchFamily="34" charset="0"/>
                <a:cs typeface="Segoe UI" panose="020B0502040204020203" pitchFamily="34" charset="0"/>
              </a:rPr>
              <a:t>public bool Withdraw(double amount)</a:t>
            </a:r>
          </a:p>
          <a:p>
            <a:pPr marL="0" indent="0">
              <a:buFontTx/>
              <a:buNone/>
            </a:pPr>
            <a:r>
              <a:rPr lang="en-US" altLang="en-US" sz="2000" dirty="0">
                <a:solidFill>
                  <a:srgbClr val="0000FF"/>
                </a:solidFill>
                <a:latin typeface="Segoe UI" panose="020B0502040204020203" pitchFamily="34" charset="0"/>
                <a:cs typeface="Segoe UI" panose="020B0502040204020203" pitchFamily="34" charset="0"/>
              </a:rPr>
              <a:t>{</a:t>
            </a:r>
          </a:p>
          <a:p>
            <a:pPr marL="0" indent="0">
              <a:buFontTx/>
              <a:buNone/>
            </a:pPr>
            <a:r>
              <a:rPr lang="en-US" altLang="en-US" sz="2000" dirty="0">
                <a:solidFill>
                  <a:srgbClr val="0000FF"/>
                </a:solidFill>
                <a:latin typeface="Segoe UI" panose="020B0502040204020203" pitchFamily="34" charset="0"/>
                <a:cs typeface="Segoe UI" panose="020B0502040204020203" pitchFamily="34" charset="0"/>
              </a:rPr>
              <a:t>     if (amount &lt;= Balance)</a:t>
            </a:r>
          </a:p>
          <a:p>
            <a:pPr marL="0" indent="0">
              <a:buFontTx/>
              <a:buNone/>
            </a:pPr>
            <a:r>
              <a:rPr lang="en-US" altLang="en-US" sz="2000" dirty="0">
                <a:solidFill>
                  <a:srgbClr val="0000FF"/>
                </a:solidFill>
                <a:latin typeface="Segoe UI" panose="020B0502040204020203" pitchFamily="34" charset="0"/>
                <a:cs typeface="Segoe UI" panose="020B0502040204020203" pitchFamily="34" charset="0"/>
              </a:rPr>
              <a:t>     {</a:t>
            </a:r>
          </a:p>
          <a:p>
            <a:pPr marL="0" indent="0">
              <a:buFontTx/>
              <a:buNone/>
            </a:pPr>
            <a:r>
              <a:rPr lang="en-US" altLang="en-US" sz="2000" dirty="0">
                <a:solidFill>
                  <a:srgbClr val="0000FF"/>
                </a:solidFill>
                <a:latin typeface="Segoe UI" panose="020B0502040204020203" pitchFamily="34" charset="0"/>
                <a:cs typeface="Segoe UI" panose="020B0502040204020203" pitchFamily="34" charset="0"/>
              </a:rPr>
              <a:t>          Balance = Balance - amount;</a:t>
            </a:r>
          </a:p>
          <a:p>
            <a:pPr marL="0" indent="0">
              <a:buFontTx/>
              <a:buNone/>
            </a:pPr>
            <a:r>
              <a:rPr lang="en-US" altLang="en-US" sz="2000" dirty="0">
                <a:solidFill>
                  <a:srgbClr val="0000FF"/>
                </a:solidFill>
                <a:latin typeface="Segoe UI" panose="020B0502040204020203" pitchFamily="34" charset="0"/>
                <a:cs typeface="Segoe UI" panose="020B0502040204020203" pitchFamily="34" charset="0"/>
              </a:rPr>
              <a:t>          return true;</a:t>
            </a:r>
          </a:p>
          <a:p>
            <a:pPr marL="0" indent="0">
              <a:buFontTx/>
              <a:buNone/>
            </a:pPr>
            <a:r>
              <a:rPr lang="en-US" altLang="en-US" sz="2000" dirty="0">
                <a:solidFill>
                  <a:srgbClr val="0000FF"/>
                </a:solidFill>
                <a:latin typeface="Segoe UI" panose="020B0502040204020203" pitchFamily="34" charset="0"/>
                <a:cs typeface="Segoe UI" panose="020B0502040204020203" pitchFamily="34" charset="0"/>
              </a:rPr>
              <a:t>     }</a:t>
            </a:r>
          </a:p>
          <a:p>
            <a:pPr marL="0" indent="0">
              <a:buFontTx/>
              <a:buNone/>
            </a:pPr>
            <a:r>
              <a:rPr lang="en-US" altLang="en-US" sz="2000" dirty="0">
                <a:solidFill>
                  <a:srgbClr val="0000FF"/>
                </a:solidFill>
                <a:latin typeface="Segoe UI" panose="020B0502040204020203" pitchFamily="34" charset="0"/>
                <a:cs typeface="Segoe UI" panose="020B0502040204020203" pitchFamily="34" charset="0"/>
              </a:rPr>
              <a:t>     else</a:t>
            </a:r>
          </a:p>
          <a:p>
            <a:pPr marL="0" indent="0">
              <a:buFontTx/>
              <a:buNone/>
            </a:pPr>
            <a:r>
              <a:rPr lang="en-US" altLang="en-US" sz="2000" dirty="0">
                <a:solidFill>
                  <a:srgbClr val="0000FF"/>
                </a:solidFill>
                <a:latin typeface="Segoe UI" panose="020B0502040204020203" pitchFamily="34" charset="0"/>
                <a:cs typeface="Segoe UI" panose="020B0502040204020203" pitchFamily="34" charset="0"/>
              </a:rPr>
              <a:t>          return false;</a:t>
            </a:r>
          </a:p>
          <a:p>
            <a:pPr marL="0" indent="0">
              <a:buFontTx/>
              <a:buNone/>
            </a:pPr>
            <a:r>
              <a:rPr lang="en-US" altLang="en-US" sz="2000" dirty="0">
                <a:solidFill>
                  <a:srgbClr val="0000FF"/>
                </a:solidFill>
                <a:latin typeface="Segoe UI" panose="020B0502040204020203" pitchFamily="34" charset="0"/>
                <a:cs typeface="Segoe UI" panose="020B0502040204020203" pitchFamily="34" charset="0"/>
              </a:rPr>
              <a:t>}</a:t>
            </a:r>
          </a:p>
        </p:txBody>
      </p:sp>
      <p:sp>
        <p:nvSpPr>
          <p:cNvPr id="26628" name="Right Arrow 6">
            <a:extLst>
              <a:ext uri="{FF2B5EF4-FFF2-40B4-BE49-F238E27FC236}">
                <a16:creationId xmlns:a16="http://schemas.microsoft.com/office/drawing/2014/main" id="{E5C687F4-7A41-4833-93DA-A7B146C0C2ED}"/>
              </a:ext>
            </a:extLst>
          </p:cNvPr>
          <p:cNvSpPr>
            <a:spLocks noChangeArrowheads="1"/>
          </p:cNvSpPr>
          <p:nvPr/>
        </p:nvSpPr>
        <p:spPr bwMode="auto">
          <a:xfrm>
            <a:off x="5124450" y="3429000"/>
            <a:ext cx="411163" cy="228600"/>
          </a:xfrm>
          <a:prstGeom prst="rightArrow">
            <a:avLst>
              <a:gd name="adj1" fmla="val 50000"/>
              <a:gd name="adj2" fmla="val 50036"/>
            </a:avLst>
          </a:prstGeom>
          <a:solidFill>
            <a:srgbClr val="C00000"/>
          </a:solidFill>
          <a:ln w="12700" algn="ctr">
            <a:solidFill>
              <a:schemeClr val="accent1"/>
            </a:solidFill>
            <a:round/>
            <a:headEnd/>
            <a:tailEnd/>
          </a:ln>
        </p:spPr>
        <p:txBody>
          <a:bodyPr>
            <a:spAutoFit/>
          </a:bodyPr>
          <a:lstStyle>
            <a:lvl1pPr marL="609600" indent="-6096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lnSpc>
                <a:spcPct val="80000"/>
              </a:lnSpc>
              <a:buClr>
                <a:schemeClr val="bg1"/>
              </a:buClr>
              <a:buFont typeface="Wingdings" panose="05000000000000000000" pitchFamily="2" charset="2"/>
              <a:buNone/>
            </a:pPr>
            <a:endParaRPr kumimoji="1" lang="en-US" altLang="en-US" sz="2000" b="1">
              <a:solidFill>
                <a:schemeClr val="tx1"/>
              </a:solidFill>
              <a:latin typeface="Courier New" panose="02070309020205020404" pitchFamily="49" charset="0"/>
            </a:endParaRPr>
          </a:p>
        </p:txBody>
      </p:sp>
      <p:sp>
        <p:nvSpPr>
          <p:cNvPr id="7" name="Rectangle 6">
            <a:extLst>
              <a:ext uri="{FF2B5EF4-FFF2-40B4-BE49-F238E27FC236}">
                <a16:creationId xmlns:a16="http://schemas.microsoft.com/office/drawing/2014/main" id="{8A4C246B-6124-4359-82DA-2D8109F9D57F}"/>
              </a:ext>
            </a:extLst>
          </p:cNvPr>
          <p:cNvSpPr>
            <a:spLocks noChangeArrowheads="1"/>
          </p:cNvSpPr>
          <p:nvPr/>
        </p:nvSpPr>
        <p:spPr bwMode="auto">
          <a:xfrm>
            <a:off x="5619750" y="3235325"/>
            <a:ext cx="3328988" cy="646113"/>
          </a:xfrm>
          <a:prstGeom prst="rect">
            <a:avLst/>
          </a:prstGeom>
          <a:noFill/>
          <a:ln w="28575" algn="ctr">
            <a:solidFill>
              <a:srgbClr val="FF66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marL="609600" indent="-609600">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fontAlgn="auto" hangingPunct="1">
              <a:lnSpc>
                <a:spcPct val="80000"/>
              </a:lnSpc>
              <a:spcBef>
                <a:spcPct val="20000"/>
              </a:spcBef>
              <a:spcAft>
                <a:spcPts val="0"/>
              </a:spcAft>
              <a:buClr>
                <a:srgbClr val="FFFFFF"/>
              </a:buClr>
              <a:buFont typeface="Wingdings" panose="05000000000000000000" pitchFamily="2" charset="2"/>
              <a:buNone/>
              <a:defRPr/>
            </a:pPr>
            <a:endParaRPr kumimoji="1" lang="en-US" altLang="en-US" sz="2000" b="1" kern="0">
              <a:solidFill>
                <a:srgbClr val="000000"/>
              </a:solidFill>
              <a:latin typeface="Courier New" panose="02070309020205020404" pitchFamily="49" charset="0"/>
              <a:cs typeface="+mn-cs"/>
            </a:endParaRPr>
          </a:p>
        </p:txBody>
      </p:sp>
      <p:pic>
        <p:nvPicPr>
          <p:cNvPr id="2" name="s15">
            <a:hlinkClick r:id="" action="ppaction://media"/>
            <a:extLst>
              <a:ext uri="{FF2B5EF4-FFF2-40B4-BE49-F238E27FC236}">
                <a16:creationId xmlns:a16="http://schemas.microsoft.com/office/drawing/2014/main" id="{F498DA5D-DD04-4751-8710-EB23E325A2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92662" y="137625"/>
            <a:ext cx="406400" cy="406400"/>
          </a:xfrm>
          <a:prstGeom prst="rect">
            <a:avLst/>
          </a:prstGeom>
        </p:spPr>
      </p:pic>
      <p:grpSp>
        <p:nvGrpSpPr>
          <p:cNvPr id="4" name="Group 3">
            <a:extLst>
              <a:ext uri="{FF2B5EF4-FFF2-40B4-BE49-F238E27FC236}">
                <a16:creationId xmlns:a16="http://schemas.microsoft.com/office/drawing/2014/main" id="{608CD777-55F1-4141-A0E7-9E60E4D053E7}"/>
              </a:ext>
            </a:extLst>
          </p:cNvPr>
          <p:cNvGrpSpPr/>
          <p:nvPr/>
        </p:nvGrpSpPr>
        <p:grpSpPr>
          <a:xfrm>
            <a:off x="5586413" y="958850"/>
            <a:ext cx="3503612" cy="3457575"/>
            <a:chOff x="5586413" y="958850"/>
            <a:chExt cx="3503612" cy="3457575"/>
          </a:xfrm>
        </p:grpSpPr>
        <p:pic>
          <p:nvPicPr>
            <p:cNvPr id="26629" name="Picture 8">
              <a:extLst>
                <a:ext uri="{FF2B5EF4-FFF2-40B4-BE49-F238E27FC236}">
                  <a16:creationId xmlns:a16="http://schemas.microsoft.com/office/drawing/2014/main" id="{4575D3C6-3729-4A61-BAE7-D971045F0B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6413" y="958850"/>
              <a:ext cx="3503612"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A248425B-195F-4614-910B-4C828A3AD42F}"/>
                </a:ext>
              </a:extLst>
            </p:cNvPr>
            <p:cNvSpPr txBox="1"/>
            <p:nvPr/>
          </p:nvSpPr>
          <p:spPr>
            <a:xfrm>
              <a:off x="6654452" y="1472852"/>
              <a:ext cx="76200" cy="338554"/>
            </a:xfrm>
            <a:prstGeom prst="rect">
              <a:avLst/>
            </a:prstGeom>
            <a:noFill/>
          </p:spPr>
          <p:txBody>
            <a:bodyPr wrap="square" rtlCol="0">
              <a:spAutoFit/>
            </a:bodyPr>
            <a:lstStyle/>
            <a:p>
              <a:r>
                <a:rPr lang="en-US" sz="1600" b="1" dirty="0"/>
                <a:t>:</a:t>
              </a:r>
              <a:endParaRPr lang="en-US" b="1" dirty="0"/>
            </a:p>
          </p:txBody>
        </p:sp>
      </p:gr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1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Segoe UI" panose="020B0502040204020203" pitchFamily="34" charset="0"/>
                <a:cs typeface="Segoe UI" panose="020B0502040204020203" pitchFamily="34" charset="0"/>
              </a:rPr>
              <a:t>Use the </a:t>
            </a:r>
            <a:r>
              <a:rPr lang="en-US" dirty="0">
                <a:solidFill>
                  <a:srgbClr val="FF0000"/>
                </a:solidFill>
                <a:latin typeface="Segoe UI" panose="020B0502040204020203" pitchFamily="34" charset="0"/>
                <a:cs typeface="Segoe UI" panose="020B0502040204020203" pitchFamily="34" charset="0"/>
              </a:rPr>
              <a:t>dot</a:t>
            </a:r>
            <a:r>
              <a:rPr lang="en-US" dirty="0">
                <a:latin typeface="Segoe UI" panose="020B0502040204020203" pitchFamily="34" charset="0"/>
                <a:cs typeface="Segoe UI" panose="020B0502040204020203" pitchFamily="34" charset="0"/>
              </a:rPr>
              <a:t> notation to call your method:</a:t>
            </a:r>
          </a:p>
          <a:p>
            <a:pPr marL="0" indent="0">
              <a:buNone/>
            </a:pPr>
            <a:endParaRPr lang="en-US" b="1" dirty="0">
              <a:latin typeface="Segoe UI" panose="020B0502040204020203" pitchFamily="34" charset="0"/>
              <a:cs typeface="Segoe UI" panose="020B0502040204020203" pitchFamily="34" charset="0"/>
            </a:endParaRPr>
          </a:p>
          <a:p>
            <a:pPr marL="0" indent="0">
              <a:buClr>
                <a:schemeClr val="tx1"/>
              </a:buClr>
              <a:buNone/>
            </a:pPr>
            <a:endParaRPr lang="en-US" dirty="0">
              <a:latin typeface="Segoe UI" panose="020B0502040204020203" pitchFamily="34" charset="0"/>
              <a:cs typeface="Segoe UI" panose="020B0502040204020203" pitchFamily="34" charset="0"/>
            </a:endParaRPr>
          </a:p>
          <a:p>
            <a:pPr marL="0" indent="0">
              <a:buClr>
                <a:schemeClr val="tx1"/>
              </a:buClr>
              <a:buNone/>
            </a:pPr>
            <a:endParaRPr lang="en-US" dirty="0">
              <a:latin typeface="Segoe UI" panose="020B0502040204020203" pitchFamily="34" charset="0"/>
              <a:cs typeface="Segoe UI" panose="020B0502040204020203" pitchFamily="34" charset="0"/>
            </a:endParaRPr>
          </a:p>
          <a:p>
            <a:pPr>
              <a:buClr>
                <a:schemeClr val="tx1"/>
              </a:buClr>
            </a:pPr>
            <a:r>
              <a:rPr lang="en-US" dirty="0">
                <a:latin typeface="Segoe UI" panose="020B0502040204020203" pitchFamily="34" charset="0"/>
                <a:cs typeface="Segoe UI" panose="020B0502040204020203" pitchFamily="34" charset="0"/>
              </a:rPr>
              <a:t>You are able to access the methods because the methods have been declared </a:t>
            </a:r>
            <a:r>
              <a:rPr lang="en-US" dirty="0">
                <a:solidFill>
                  <a:srgbClr val="FF0000"/>
                </a:solidFill>
                <a:latin typeface="Segoe UI" panose="020B0502040204020203" pitchFamily="34" charset="0"/>
                <a:cs typeface="Segoe UI" panose="020B0502040204020203" pitchFamily="34" charset="0"/>
              </a:rPr>
              <a:t>public</a:t>
            </a:r>
          </a:p>
          <a:p>
            <a:pPr lvl="1">
              <a:buClr>
                <a:schemeClr val="tx1"/>
              </a:buClr>
            </a:pPr>
            <a:r>
              <a:rPr lang="en-US" dirty="0">
                <a:solidFill>
                  <a:srgbClr val="FF0000"/>
                </a:solidFill>
                <a:latin typeface="Segoe UI" panose="020B0502040204020203" pitchFamily="34" charset="0"/>
                <a:cs typeface="Segoe UI" panose="020B0502040204020203" pitchFamily="34" charset="0"/>
              </a:rPr>
              <a:t>public</a:t>
            </a:r>
            <a:r>
              <a:rPr lang="en-US" dirty="0">
                <a:latin typeface="Segoe UI" panose="020B0502040204020203" pitchFamily="34" charset="0"/>
                <a:cs typeface="Segoe UI" panose="020B0502040204020203" pitchFamily="34" charset="0"/>
              </a:rPr>
              <a:t> methods can be accessed by all classes</a:t>
            </a:r>
          </a:p>
          <a:p>
            <a:pPr marL="746125" lvl="1" indent="-346075">
              <a:lnSpc>
                <a:spcPct val="80000"/>
              </a:lnSpc>
            </a:pPr>
            <a:r>
              <a:rPr lang="en-US" altLang="en-US" dirty="0">
                <a:solidFill>
                  <a:srgbClr val="FF0000"/>
                </a:solidFill>
                <a:latin typeface="Segoe UI" panose="020B0502040204020203" pitchFamily="34" charset="0"/>
                <a:ea typeface="Calibri" panose="020F0502020204030204" pitchFamily="34" charset="0"/>
                <a:cs typeface="Segoe UI" panose="020B0502040204020203" pitchFamily="34" charset="0"/>
              </a:rPr>
              <a:t>private</a:t>
            </a:r>
            <a:r>
              <a:rPr lang="en-US" altLang="en-US" dirty="0">
                <a:solidFill>
                  <a:schemeClr val="tx1"/>
                </a:solidFill>
                <a:latin typeface="Segoe UI" panose="020B0502040204020203" pitchFamily="34" charset="0"/>
                <a:ea typeface="Calibri" panose="020F0502020204030204" pitchFamily="34" charset="0"/>
                <a:cs typeface="Segoe UI" panose="020B0502040204020203" pitchFamily="34" charset="0"/>
              </a:rPr>
              <a:t> </a:t>
            </a:r>
            <a:r>
              <a:rPr lang="en-US" altLang="en-US" dirty="0">
                <a:solidFill>
                  <a:srgbClr val="640064"/>
                </a:solidFill>
                <a:latin typeface="Segoe UI" panose="020B0502040204020203" pitchFamily="34" charset="0"/>
                <a:ea typeface="Calibri" panose="020F0502020204030204" pitchFamily="34" charset="0"/>
                <a:cs typeface="Segoe UI" panose="020B0502040204020203" pitchFamily="34" charset="0"/>
              </a:rPr>
              <a:t>data can be accessed only within the class itself </a:t>
            </a:r>
          </a:p>
          <a:p>
            <a:pPr marL="1146175" lvl="2" indent="-346075"/>
            <a:r>
              <a:rPr lang="en-US" altLang="en-US" dirty="0">
                <a:solidFill>
                  <a:srgbClr val="BF4D00"/>
                </a:solidFill>
                <a:latin typeface="Segoe UI" panose="020B0502040204020203" pitchFamily="34" charset="0"/>
                <a:ea typeface="Calibri" panose="020F0502020204030204" pitchFamily="34" charset="0"/>
                <a:cs typeface="Segoe UI" panose="020B0502040204020203" pitchFamily="34" charset="0"/>
              </a:rPr>
              <a:t>to protect variables from illegal access by other objects</a:t>
            </a:r>
          </a:p>
          <a:p>
            <a:pPr marL="1146175" lvl="2" indent="-346075"/>
            <a:r>
              <a:rPr lang="en-US" altLang="en-US" dirty="0">
                <a:solidFill>
                  <a:srgbClr val="BF4D00"/>
                </a:solidFill>
                <a:latin typeface="Segoe UI" panose="020B0502040204020203" pitchFamily="34" charset="0"/>
                <a:ea typeface="Calibri" panose="020F0502020204030204" pitchFamily="34" charset="0"/>
                <a:cs typeface="Segoe UI" panose="020B0502040204020203" pitchFamily="34" charset="0"/>
              </a:rPr>
              <a:t>hence can only be modified by other objects via </a:t>
            </a:r>
            <a:r>
              <a:rPr lang="en-US" altLang="en-US" u="sng" dirty="0">
                <a:solidFill>
                  <a:srgbClr val="BF4D00"/>
                </a:solidFill>
                <a:latin typeface="Segoe UI" panose="020B0502040204020203" pitchFamily="34" charset="0"/>
                <a:ea typeface="Calibri" panose="020F0502020204030204" pitchFamily="34" charset="0"/>
                <a:cs typeface="Segoe UI" panose="020B0502040204020203" pitchFamily="34" charset="0"/>
              </a:rPr>
              <a:t>public</a:t>
            </a:r>
            <a:r>
              <a:rPr lang="en-US" altLang="en-US" dirty="0">
                <a:solidFill>
                  <a:srgbClr val="BF4D00"/>
                </a:solidFill>
                <a:latin typeface="Segoe UI" panose="020B0502040204020203" pitchFamily="34" charset="0"/>
                <a:ea typeface="Calibri" panose="020F0502020204030204" pitchFamily="34" charset="0"/>
                <a:cs typeface="Segoe UI" panose="020B0502040204020203" pitchFamily="34" charset="0"/>
              </a:rPr>
              <a:t> methods provided</a:t>
            </a:r>
          </a:p>
        </p:txBody>
      </p:sp>
      <p:sp>
        <p:nvSpPr>
          <p:cNvPr id="2" name="Title 1"/>
          <p:cNvSpPr>
            <a:spLocks noGrp="1"/>
          </p:cNvSpPr>
          <p:nvPr>
            <p:ph type="title"/>
          </p:nvPr>
        </p:nvSpPr>
        <p:spPr>
          <a:xfrm>
            <a:off x="76200" y="122238"/>
            <a:ext cx="8991600" cy="563562"/>
          </a:xfrm>
        </p:spPr>
        <p:txBody>
          <a:bodyPr/>
          <a:lstStyle/>
          <a:p>
            <a:r>
              <a:rPr lang="en-US" dirty="0"/>
              <a:t>Calling Methods of an Object </a:t>
            </a:r>
          </a:p>
        </p:txBody>
      </p:sp>
      <p:sp>
        <p:nvSpPr>
          <p:cNvPr id="4" name="Rectangle 5"/>
          <p:cNvSpPr>
            <a:spLocks noChangeArrowheads="1"/>
          </p:cNvSpPr>
          <p:nvPr/>
        </p:nvSpPr>
        <p:spPr bwMode="auto">
          <a:xfrm>
            <a:off x="1905000" y="1447800"/>
            <a:ext cx="4572000" cy="603377"/>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lIns="92075" tIns="46038" rIns="92075" bIns="46038"/>
          <a:lstStyle>
            <a:lvl1pPr>
              <a:spcBef>
                <a:spcPct val="20000"/>
              </a:spcBef>
              <a:buClr>
                <a:schemeClr val="tx2"/>
              </a:buClr>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marL="0" indent="0">
              <a:buNone/>
            </a:pPr>
            <a:r>
              <a:rPr lang="en-US" sz="2400" b="0" dirty="0" err="1">
                <a:latin typeface="Arial" panose="020B0604020202020204" pitchFamily="34" charset="0"/>
                <a:cs typeface="Arial" panose="020B0604020202020204" pitchFamily="34" charset="0"/>
              </a:rPr>
              <a:t>object_Name</a:t>
            </a:r>
            <a:r>
              <a:rPr lang="en-US" sz="2400" dirty="0" err="1">
                <a:solidFill>
                  <a:srgbClr val="FF0000"/>
                </a:solidFill>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Method_Name</a:t>
            </a:r>
            <a:r>
              <a:rPr lang="en-US" sz="2400" dirty="0">
                <a:latin typeface="Arial" panose="020B0604020202020204" pitchFamily="34" charset="0"/>
                <a:cs typeface="Arial" panose="020B0604020202020204" pitchFamily="34" charset="0"/>
              </a:rPr>
              <a:t>( )</a:t>
            </a:r>
            <a:endParaRPr lang="en-US" sz="2400" b="0" dirty="0">
              <a:latin typeface="Arial" panose="020B0604020202020204" pitchFamily="34" charset="0"/>
              <a:cs typeface="Arial" panose="020B0604020202020204" pitchFamily="34" charset="0"/>
            </a:endParaRPr>
          </a:p>
        </p:txBody>
      </p:sp>
      <p:sp>
        <p:nvSpPr>
          <p:cNvPr id="5" name="Rectangle 6"/>
          <p:cNvSpPr>
            <a:spLocks noChangeArrowheads="1"/>
          </p:cNvSpPr>
          <p:nvPr/>
        </p:nvSpPr>
        <p:spPr bwMode="auto">
          <a:xfrm>
            <a:off x="1905000" y="2249615"/>
            <a:ext cx="4572000" cy="493585"/>
          </a:xfrm>
          <a:prstGeom prst="rect">
            <a:avLst/>
          </a:prstGeom>
          <a:solidFill>
            <a:srgbClr val="CCFFFF"/>
          </a:solidFill>
          <a:ln w="9525">
            <a:solidFill>
              <a:schemeClr val="tx1"/>
            </a:solidFill>
            <a:miter lim="800000"/>
            <a:headEnd/>
            <a:tailEnd/>
          </a:ln>
          <a:effectLst>
            <a:outerShdw dist="107763" dir="2700000" algn="ctr" rotWithShape="0">
              <a:schemeClr val="bg2">
                <a:alpha val="50000"/>
              </a:schemeClr>
            </a:outerShdw>
          </a:effectLst>
        </p:spPr>
        <p:txBody>
          <a:bodyPr lIns="92075" tIns="46038" rIns="92075" bIns="46038"/>
          <a:lstStyle>
            <a:lvl1pPr>
              <a:spcBef>
                <a:spcPct val="20000"/>
              </a:spcBef>
              <a:buClr>
                <a:schemeClr val="tx2"/>
              </a:buClr>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buNone/>
            </a:pPr>
            <a:r>
              <a:rPr lang="en-US" sz="2000" b="0" dirty="0">
                <a:solidFill>
                  <a:srgbClr val="0000FF"/>
                </a:solidFill>
                <a:latin typeface="Courier New" panose="02070309020205020404" pitchFamily="49" charset="0"/>
                <a:cs typeface="Courier New" panose="02070309020205020404" pitchFamily="49" charset="0"/>
              </a:rPr>
              <a:t>acc1.Withdraw(50);</a:t>
            </a:r>
          </a:p>
        </p:txBody>
      </p:sp>
      <p:pic>
        <p:nvPicPr>
          <p:cNvPr id="6" name="s16">
            <a:hlinkClick r:id="" action="ppaction://media"/>
            <a:extLst>
              <a:ext uri="{FF2B5EF4-FFF2-40B4-BE49-F238E27FC236}">
                <a16:creationId xmlns:a16="http://schemas.microsoft.com/office/drawing/2014/main" id="{A1DB5896-5C7C-469E-AEB9-22C9AF01EE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41862" y="175419"/>
            <a:ext cx="406400" cy="406400"/>
          </a:xfrm>
          <a:prstGeom prst="rect">
            <a:avLst/>
          </a:prstGeom>
        </p:spPr>
      </p:pic>
    </p:spTree>
    <p:extLst>
      <p:ext uri="{BB962C8B-B14F-4D97-AF65-F5344CB8AC3E}">
        <p14:creationId xmlns:p14="http://schemas.microsoft.com/office/powerpoint/2010/main" val="27793732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7647"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241A6B2-45E7-41F7-826D-9FF6A9815850}"/>
              </a:ext>
            </a:extLst>
          </p:cNvPr>
          <p:cNvSpPr>
            <a:spLocks noGrp="1" noChangeArrowheads="1"/>
          </p:cNvSpPr>
          <p:nvPr>
            <p:ph type="title"/>
          </p:nvPr>
        </p:nvSpPr>
        <p:spPr>
          <a:xfrm>
            <a:off x="76200" y="122238"/>
            <a:ext cx="8991600" cy="563562"/>
          </a:xfrm>
        </p:spPr>
        <p:txBody>
          <a:bodyPr/>
          <a:lstStyle/>
          <a:p>
            <a:r>
              <a:rPr lang="en-US" altLang="en-US"/>
              <a:t>Implementing the ToString() method</a:t>
            </a:r>
          </a:p>
        </p:txBody>
      </p:sp>
      <p:sp>
        <p:nvSpPr>
          <p:cNvPr id="28675" name="Text Box 4">
            <a:extLst>
              <a:ext uri="{FF2B5EF4-FFF2-40B4-BE49-F238E27FC236}">
                <a16:creationId xmlns:a16="http://schemas.microsoft.com/office/drawing/2014/main" id="{EDE65FF5-EB50-4B3B-A2A3-4D6DE1AB5EB4}"/>
              </a:ext>
            </a:extLst>
          </p:cNvPr>
          <p:cNvSpPr>
            <a:spLocks noGrp="1" noChangeArrowheads="1"/>
          </p:cNvSpPr>
          <p:nvPr>
            <p:ph idx="1"/>
          </p:nvPr>
        </p:nvSpPr>
        <p:spPr>
          <a:xfrm>
            <a:off x="228600" y="2706231"/>
            <a:ext cx="5257800" cy="2246769"/>
          </a:xfrm>
          <a:solidFill>
            <a:srgbClr val="CCFFFF"/>
          </a:solidFill>
          <a:ln w="12700">
            <a:solidFill>
              <a:schemeClr val="tx1"/>
            </a:solidFill>
            <a:miter lim="800000"/>
            <a:headEnd type="none" w="sm" len="sm"/>
            <a:tailEnd type="none" w="sm" len="sm"/>
          </a:ln>
        </p:spPr>
        <p:txBody>
          <a:bodyPr>
            <a:spAutoFit/>
          </a:bodyPr>
          <a:lstStyle/>
          <a:p>
            <a:pPr marL="0" indent="0">
              <a:buFontTx/>
              <a:buNone/>
            </a:pPr>
            <a:r>
              <a:rPr lang="en-US" altLang="en-US" sz="2000" dirty="0">
                <a:solidFill>
                  <a:srgbClr val="0000FF"/>
                </a:solidFill>
                <a:latin typeface="Segoe UI" panose="020B0502040204020203" pitchFamily="34" charset="0"/>
                <a:cs typeface="Segoe UI" panose="020B0502040204020203" pitchFamily="34" charset="0"/>
              </a:rPr>
              <a:t>public </a:t>
            </a:r>
            <a:r>
              <a:rPr lang="en-US" altLang="en-US" sz="2000" b="1" dirty="0">
                <a:solidFill>
                  <a:srgbClr val="FF0000"/>
                </a:solidFill>
                <a:latin typeface="Segoe UI" panose="020B0502040204020203" pitchFamily="34" charset="0"/>
                <a:cs typeface="Segoe UI" panose="020B0502040204020203" pitchFamily="34" charset="0"/>
              </a:rPr>
              <a:t>override</a:t>
            </a:r>
            <a:r>
              <a:rPr lang="en-US" altLang="en-US" sz="2000" dirty="0">
                <a:solidFill>
                  <a:srgbClr val="0000FF"/>
                </a:solidFill>
                <a:latin typeface="Segoe UI" panose="020B0502040204020203" pitchFamily="34" charset="0"/>
                <a:cs typeface="Segoe UI" panose="020B0502040204020203" pitchFamily="34" charset="0"/>
              </a:rPr>
              <a:t> string </a:t>
            </a:r>
            <a:r>
              <a:rPr lang="en-US" altLang="en-US" sz="2000" dirty="0" err="1">
                <a:solidFill>
                  <a:srgbClr val="0000FF"/>
                </a:solidFill>
                <a:latin typeface="Segoe UI" panose="020B0502040204020203" pitchFamily="34" charset="0"/>
                <a:cs typeface="Segoe UI" panose="020B0502040204020203" pitchFamily="34" charset="0"/>
              </a:rPr>
              <a:t>ToString</a:t>
            </a:r>
            <a:r>
              <a:rPr lang="en-US" altLang="en-US" sz="2000" dirty="0">
                <a:solidFill>
                  <a:srgbClr val="0000FF"/>
                </a:solidFill>
                <a:latin typeface="Segoe UI" panose="020B0502040204020203" pitchFamily="34" charset="0"/>
                <a:cs typeface="Segoe UI" panose="020B0502040204020203" pitchFamily="34" charset="0"/>
              </a:rPr>
              <a:t>()</a:t>
            </a:r>
          </a:p>
          <a:p>
            <a:pPr marL="0" indent="0">
              <a:buFontTx/>
              <a:buNone/>
            </a:pPr>
            <a:r>
              <a:rPr lang="en-US" altLang="en-US" sz="2000" dirty="0">
                <a:solidFill>
                  <a:srgbClr val="0000FF"/>
                </a:solidFill>
                <a:latin typeface="Segoe UI" panose="020B0502040204020203" pitchFamily="34" charset="0"/>
                <a:cs typeface="Segoe UI" panose="020B0502040204020203" pitchFamily="34" charset="0"/>
              </a:rPr>
              <a:t>{</a:t>
            </a:r>
          </a:p>
          <a:p>
            <a:pPr marL="0" indent="0">
              <a:buFontTx/>
              <a:buNone/>
            </a:pPr>
            <a:r>
              <a:rPr lang="en-US" altLang="en-US" sz="2000" dirty="0">
                <a:solidFill>
                  <a:srgbClr val="0000FF"/>
                </a:solidFill>
                <a:latin typeface="Segoe UI" panose="020B0502040204020203" pitchFamily="34" charset="0"/>
                <a:cs typeface="Segoe UI" panose="020B0502040204020203" pitchFamily="34" charset="0"/>
              </a:rPr>
              <a:t>    return "</a:t>
            </a:r>
            <a:r>
              <a:rPr lang="en-US" altLang="en-US" sz="2000" dirty="0" err="1">
                <a:solidFill>
                  <a:srgbClr val="0000FF"/>
                </a:solidFill>
                <a:latin typeface="Segoe UI" panose="020B0502040204020203" pitchFamily="34" charset="0"/>
                <a:cs typeface="Segoe UI" panose="020B0502040204020203" pitchFamily="34" charset="0"/>
              </a:rPr>
              <a:t>AccountNo</a:t>
            </a:r>
            <a:r>
              <a:rPr lang="en-US" altLang="en-US" sz="2000" dirty="0">
                <a:solidFill>
                  <a:srgbClr val="0000FF"/>
                </a:solidFill>
                <a:latin typeface="Segoe UI" panose="020B0502040204020203" pitchFamily="34" charset="0"/>
                <a:cs typeface="Segoe UI" panose="020B0502040204020203" pitchFamily="34" charset="0"/>
              </a:rPr>
              <a:t>:" + </a:t>
            </a:r>
            <a:r>
              <a:rPr lang="en-US" altLang="en-US" sz="2000" dirty="0" err="1">
                <a:solidFill>
                  <a:srgbClr val="0000FF"/>
                </a:solidFill>
                <a:latin typeface="Segoe UI" panose="020B0502040204020203" pitchFamily="34" charset="0"/>
                <a:cs typeface="Segoe UI" panose="020B0502040204020203" pitchFamily="34" charset="0"/>
              </a:rPr>
              <a:t>AccountNo</a:t>
            </a:r>
            <a:r>
              <a:rPr lang="en-US" altLang="en-US" sz="2000" dirty="0">
                <a:solidFill>
                  <a:srgbClr val="0000FF"/>
                </a:solidFill>
                <a:latin typeface="Segoe UI" panose="020B0502040204020203" pitchFamily="34" charset="0"/>
                <a:cs typeface="Segoe UI" panose="020B0502040204020203" pitchFamily="34" charset="0"/>
              </a:rPr>
              <a:t> + </a:t>
            </a:r>
          </a:p>
          <a:p>
            <a:pPr marL="0" indent="0">
              <a:buFontTx/>
              <a:buNone/>
            </a:pPr>
            <a:r>
              <a:rPr lang="en-US" altLang="en-US" sz="2000" dirty="0">
                <a:solidFill>
                  <a:srgbClr val="0000FF"/>
                </a:solidFill>
                <a:latin typeface="Segoe UI" panose="020B0502040204020203" pitchFamily="34" charset="0"/>
                <a:cs typeface="Segoe UI" panose="020B0502040204020203" pitchFamily="34" charset="0"/>
              </a:rPr>
              <a:t>          " </a:t>
            </a:r>
            <a:r>
              <a:rPr lang="en-US" altLang="en-US" sz="2000" dirty="0" err="1">
                <a:solidFill>
                  <a:srgbClr val="0000FF"/>
                </a:solidFill>
                <a:latin typeface="Segoe UI" panose="020B0502040204020203" pitchFamily="34" charset="0"/>
                <a:cs typeface="Segoe UI" panose="020B0502040204020203" pitchFamily="34" charset="0"/>
              </a:rPr>
              <a:t>AccountName</a:t>
            </a:r>
            <a:r>
              <a:rPr lang="en-US" altLang="en-US" sz="2000" dirty="0">
                <a:solidFill>
                  <a:srgbClr val="0000FF"/>
                </a:solidFill>
                <a:latin typeface="Segoe UI" panose="020B0502040204020203" pitchFamily="34" charset="0"/>
                <a:cs typeface="Segoe UI" panose="020B0502040204020203" pitchFamily="34" charset="0"/>
              </a:rPr>
              <a:t>:" + </a:t>
            </a:r>
            <a:r>
              <a:rPr lang="en-US" altLang="en-US" sz="2000" dirty="0" err="1">
                <a:solidFill>
                  <a:srgbClr val="0000FF"/>
                </a:solidFill>
                <a:latin typeface="Segoe UI" panose="020B0502040204020203" pitchFamily="34" charset="0"/>
                <a:cs typeface="Segoe UI" panose="020B0502040204020203" pitchFamily="34" charset="0"/>
              </a:rPr>
              <a:t>AccountName</a:t>
            </a:r>
            <a:r>
              <a:rPr lang="en-US" altLang="en-US" sz="2000" dirty="0">
                <a:solidFill>
                  <a:srgbClr val="0000FF"/>
                </a:solidFill>
                <a:latin typeface="Segoe UI" panose="020B0502040204020203" pitchFamily="34" charset="0"/>
                <a:cs typeface="Segoe UI" panose="020B0502040204020203" pitchFamily="34" charset="0"/>
              </a:rPr>
              <a:t> + </a:t>
            </a:r>
          </a:p>
          <a:p>
            <a:pPr marL="0" indent="0">
              <a:buFontTx/>
              <a:buNone/>
            </a:pPr>
            <a:r>
              <a:rPr lang="en-US" altLang="en-US" sz="2000" dirty="0">
                <a:solidFill>
                  <a:srgbClr val="0000FF"/>
                </a:solidFill>
                <a:latin typeface="Segoe UI" panose="020B0502040204020203" pitchFamily="34" charset="0"/>
                <a:cs typeface="Segoe UI" panose="020B0502040204020203" pitchFamily="34" charset="0"/>
              </a:rPr>
              <a:t>          " Balance:" + Balance; </a:t>
            </a:r>
          </a:p>
          <a:p>
            <a:pPr marL="0" indent="0">
              <a:buFontTx/>
              <a:buNone/>
            </a:pPr>
            <a:r>
              <a:rPr lang="en-US" altLang="en-US" sz="2000" dirty="0">
                <a:solidFill>
                  <a:srgbClr val="0000FF"/>
                </a:solidFill>
                <a:latin typeface="Segoe UI" panose="020B0502040204020203" pitchFamily="34" charset="0"/>
                <a:cs typeface="Segoe UI" panose="020B0502040204020203" pitchFamily="34" charset="0"/>
              </a:rPr>
              <a:t>}</a:t>
            </a:r>
          </a:p>
        </p:txBody>
      </p:sp>
      <p:sp>
        <p:nvSpPr>
          <p:cNvPr id="28676" name="Right Arrow 6">
            <a:extLst>
              <a:ext uri="{FF2B5EF4-FFF2-40B4-BE49-F238E27FC236}">
                <a16:creationId xmlns:a16="http://schemas.microsoft.com/office/drawing/2014/main" id="{A4CAB32B-62E3-467F-BAD9-A37936A42071}"/>
              </a:ext>
            </a:extLst>
          </p:cNvPr>
          <p:cNvSpPr>
            <a:spLocks noChangeArrowheads="1"/>
          </p:cNvSpPr>
          <p:nvPr/>
        </p:nvSpPr>
        <p:spPr bwMode="auto">
          <a:xfrm rot="1643707">
            <a:off x="4709601" y="5223197"/>
            <a:ext cx="879823" cy="150111"/>
          </a:xfrm>
          <a:prstGeom prst="rightArrow">
            <a:avLst>
              <a:gd name="adj1" fmla="val 50000"/>
              <a:gd name="adj2" fmla="val 50036"/>
            </a:avLst>
          </a:prstGeom>
          <a:solidFill>
            <a:srgbClr val="C00000"/>
          </a:solidFill>
          <a:ln w="12700" algn="ctr">
            <a:solidFill>
              <a:schemeClr val="accent1"/>
            </a:solidFill>
            <a:round/>
            <a:headEnd/>
            <a:tailEnd/>
          </a:ln>
        </p:spPr>
        <p:txBody>
          <a:bodyPr wrap="square">
            <a:spAutoFit/>
          </a:bodyPr>
          <a:lstStyle>
            <a:lvl1pPr marL="609600" indent="-6096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lnSpc>
                <a:spcPct val="80000"/>
              </a:lnSpc>
              <a:buClr>
                <a:schemeClr val="bg1"/>
              </a:buClr>
              <a:buFont typeface="Wingdings" panose="05000000000000000000" pitchFamily="2" charset="2"/>
              <a:buNone/>
            </a:pPr>
            <a:endParaRPr kumimoji="1" lang="en-US" altLang="en-US" sz="2000" b="1">
              <a:solidFill>
                <a:schemeClr val="tx1"/>
              </a:solidFill>
              <a:latin typeface="Courier New" panose="02070309020205020404" pitchFamily="49" charset="0"/>
            </a:endParaRPr>
          </a:p>
        </p:txBody>
      </p:sp>
      <p:sp>
        <p:nvSpPr>
          <p:cNvPr id="7" name="Rectangle 6">
            <a:extLst>
              <a:ext uri="{FF2B5EF4-FFF2-40B4-BE49-F238E27FC236}">
                <a16:creationId xmlns:a16="http://schemas.microsoft.com/office/drawing/2014/main" id="{8A4C246B-6124-4359-82DA-2D8109F9D57F}"/>
              </a:ext>
            </a:extLst>
          </p:cNvPr>
          <p:cNvSpPr>
            <a:spLocks noChangeArrowheads="1"/>
          </p:cNvSpPr>
          <p:nvPr/>
        </p:nvSpPr>
        <p:spPr bwMode="auto">
          <a:xfrm>
            <a:off x="5659438" y="5410200"/>
            <a:ext cx="2992437" cy="358775"/>
          </a:xfrm>
          <a:prstGeom prst="rect">
            <a:avLst/>
          </a:prstGeom>
          <a:noFill/>
          <a:ln w="28575" algn="ctr">
            <a:solidFill>
              <a:srgbClr val="FF66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marL="609600" indent="-609600">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fontAlgn="auto" hangingPunct="1">
              <a:lnSpc>
                <a:spcPct val="80000"/>
              </a:lnSpc>
              <a:spcBef>
                <a:spcPct val="20000"/>
              </a:spcBef>
              <a:spcAft>
                <a:spcPts val="0"/>
              </a:spcAft>
              <a:buClr>
                <a:srgbClr val="FFFFFF"/>
              </a:buClr>
              <a:buFont typeface="Wingdings" panose="05000000000000000000" pitchFamily="2" charset="2"/>
              <a:buNone/>
              <a:defRPr/>
            </a:pPr>
            <a:endParaRPr kumimoji="1" lang="en-US" altLang="en-US" sz="2000" b="1" kern="0">
              <a:solidFill>
                <a:srgbClr val="000000"/>
              </a:solidFill>
              <a:latin typeface="Courier New" panose="02070309020205020404" pitchFamily="49" charset="0"/>
              <a:cs typeface="+mn-cs"/>
            </a:endParaRPr>
          </a:p>
        </p:txBody>
      </p:sp>
      <p:sp>
        <p:nvSpPr>
          <p:cNvPr id="10" name="Rectangle 3">
            <a:extLst>
              <a:ext uri="{FF2B5EF4-FFF2-40B4-BE49-F238E27FC236}">
                <a16:creationId xmlns:a16="http://schemas.microsoft.com/office/drawing/2014/main" id="{D09B210F-C34F-4159-BE26-B9A641E8B2B2}"/>
              </a:ext>
            </a:extLst>
          </p:cNvPr>
          <p:cNvSpPr txBox="1">
            <a:spLocks noChangeArrowheads="1"/>
          </p:cNvSpPr>
          <p:nvPr/>
        </p:nvSpPr>
        <p:spPr bwMode="auto">
          <a:xfrm>
            <a:off x="117475" y="889000"/>
            <a:ext cx="85344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a:lnSpc>
                <a:spcPct val="90000"/>
              </a:lnSpc>
              <a:buClr>
                <a:schemeClr val="tx1"/>
              </a:buClr>
              <a:defRPr/>
            </a:pPr>
            <a:r>
              <a:rPr lang="en-US" sz="2400" kern="0" dirty="0" err="1">
                <a:solidFill>
                  <a:srgbClr val="FF0000"/>
                </a:solidFill>
                <a:latin typeface="Segoe UI" panose="020B0502040204020203" pitchFamily="34" charset="0"/>
                <a:cs typeface="Segoe UI" panose="020B0502040204020203" pitchFamily="34" charset="0"/>
              </a:rPr>
              <a:t>ToString</a:t>
            </a:r>
            <a:r>
              <a:rPr lang="en-US" sz="2400" kern="0" dirty="0">
                <a:solidFill>
                  <a:srgbClr val="FF0000"/>
                </a:solidFill>
                <a:latin typeface="Segoe UI" panose="020B0502040204020203" pitchFamily="34" charset="0"/>
                <a:cs typeface="Segoe UI" panose="020B0502040204020203" pitchFamily="34" charset="0"/>
              </a:rPr>
              <a:t>() </a:t>
            </a:r>
            <a:r>
              <a:rPr lang="en-US" sz="2400" kern="0" dirty="0">
                <a:latin typeface="Segoe UI" panose="020B0502040204020203" pitchFamily="34" charset="0"/>
                <a:cs typeface="Segoe UI" panose="020B0502040204020203" pitchFamily="34" charset="0"/>
              </a:rPr>
              <a:t>method converts an object to its string representation so that it is suitable for display</a:t>
            </a:r>
          </a:p>
          <a:p>
            <a:pPr>
              <a:lnSpc>
                <a:spcPct val="90000"/>
              </a:lnSpc>
              <a:defRPr/>
            </a:pPr>
            <a:r>
              <a:rPr lang="en-US" sz="2400" kern="0" dirty="0">
                <a:latin typeface="Segoe UI" panose="020B0502040204020203" pitchFamily="34" charset="0"/>
                <a:cs typeface="Segoe UI" panose="020B0502040204020203" pitchFamily="34" charset="0"/>
              </a:rPr>
              <a:t>When you implement your own types, you can </a:t>
            </a:r>
            <a:r>
              <a:rPr lang="en-US" sz="2400" u="sng" kern="0" dirty="0">
                <a:solidFill>
                  <a:srgbClr val="FF0000"/>
                </a:solidFill>
                <a:latin typeface="Segoe UI" panose="020B0502040204020203" pitchFamily="34" charset="0"/>
                <a:cs typeface="Segoe UI" panose="020B0502040204020203" pitchFamily="34" charset="0"/>
              </a:rPr>
              <a:t>override</a:t>
            </a:r>
            <a:r>
              <a:rPr lang="en-US" sz="2400" kern="0" dirty="0">
                <a:solidFill>
                  <a:srgbClr val="FF0000"/>
                </a:solidFill>
                <a:latin typeface="Segoe UI" panose="020B0502040204020203" pitchFamily="34" charset="0"/>
                <a:cs typeface="Segoe UI" panose="020B0502040204020203" pitchFamily="34" charset="0"/>
              </a:rPr>
              <a:t> </a:t>
            </a:r>
            <a:r>
              <a:rPr lang="en-US" sz="2400" kern="0" dirty="0">
                <a:latin typeface="Segoe UI" panose="020B0502040204020203" pitchFamily="34" charset="0"/>
                <a:cs typeface="Segoe UI" panose="020B0502040204020203" pitchFamily="34" charset="0"/>
              </a:rPr>
              <a:t>the </a:t>
            </a:r>
            <a:r>
              <a:rPr lang="en-US" sz="2400" kern="0" dirty="0" err="1">
                <a:latin typeface="Segoe UI" panose="020B0502040204020203" pitchFamily="34" charset="0"/>
                <a:cs typeface="Segoe UI" panose="020B0502040204020203" pitchFamily="34" charset="0"/>
              </a:rPr>
              <a:t>ToString</a:t>
            </a:r>
            <a:r>
              <a:rPr lang="en-US" sz="2400" kern="0" dirty="0">
                <a:latin typeface="Segoe UI" panose="020B0502040204020203" pitchFamily="34" charset="0"/>
                <a:cs typeface="Segoe UI" panose="020B0502040204020203" pitchFamily="34" charset="0"/>
              </a:rPr>
              <a:t>() method to return values that are meaningful for those types</a:t>
            </a:r>
          </a:p>
        </p:txBody>
      </p:sp>
      <p:sp>
        <p:nvSpPr>
          <p:cNvPr id="2" name="TextBox 1">
            <a:extLst>
              <a:ext uri="{FF2B5EF4-FFF2-40B4-BE49-F238E27FC236}">
                <a16:creationId xmlns:a16="http://schemas.microsoft.com/office/drawing/2014/main" id="{6CD9E46D-178E-45EB-B248-F615E4BB318F}"/>
              </a:ext>
            </a:extLst>
          </p:cNvPr>
          <p:cNvSpPr txBox="1"/>
          <p:nvPr/>
        </p:nvSpPr>
        <p:spPr>
          <a:xfrm>
            <a:off x="152400" y="5029200"/>
            <a:ext cx="5146675" cy="846386"/>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400" kern="0" dirty="0">
                <a:solidFill>
                  <a:srgbClr val="660033"/>
                </a:solidFill>
                <a:latin typeface="Segoe UI" panose="020B0502040204020203" pitchFamily="34" charset="0"/>
                <a:cs typeface="Segoe UI" panose="020B0502040204020203" pitchFamily="34" charset="0"/>
              </a:rPr>
              <a:t>To use </a:t>
            </a:r>
            <a:r>
              <a:rPr lang="en-US" sz="2400" kern="0" dirty="0" err="1">
                <a:solidFill>
                  <a:srgbClr val="660033"/>
                </a:solidFill>
                <a:latin typeface="Segoe UI" panose="020B0502040204020203" pitchFamily="34" charset="0"/>
                <a:cs typeface="Segoe UI" panose="020B0502040204020203" pitchFamily="34" charset="0"/>
              </a:rPr>
              <a:t>ToString</a:t>
            </a:r>
            <a:r>
              <a:rPr lang="en-US" sz="2400" kern="0" dirty="0">
                <a:solidFill>
                  <a:srgbClr val="660033"/>
                </a:solidFill>
                <a:latin typeface="Segoe UI" panose="020B0502040204020203" pitchFamily="34" charset="0"/>
                <a:cs typeface="Segoe UI" panose="020B0502040204020203" pitchFamily="34" charset="0"/>
              </a:rPr>
              <a:t>():</a:t>
            </a:r>
          </a:p>
          <a:p>
            <a:pPr>
              <a:tabLst>
                <a:tab pos="519113" algn="l"/>
              </a:tabLst>
            </a:pPr>
            <a:r>
              <a:rPr lang="en-US" sz="2000" dirty="0">
                <a:solidFill>
                  <a:srgbClr val="0000FF"/>
                </a:solidFill>
                <a:latin typeface="Segoe UI" panose="020B0502040204020203" pitchFamily="34" charset="0"/>
                <a:cs typeface="Segoe UI" panose="020B0502040204020203" pitchFamily="34" charset="0"/>
              </a:rPr>
              <a:t>	</a:t>
            </a:r>
            <a:r>
              <a:rPr lang="en-US" sz="2000" dirty="0" err="1">
                <a:solidFill>
                  <a:srgbClr val="0000FF"/>
                </a:solidFill>
                <a:latin typeface="Segoe UI" panose="020B0502040204020203" pitchFamily="34" charset="0"/>
                <a:cs typeface="Segoe UI" panose="020B0502040204020203" pitchFamily="34" charset="0"/>
              </a:rPr>
              <a:t>Console.WriteLine</a:t>
            </a:r>
            <a:r>
              <a:rPr lang="en-US" sz="2000" dirty="0">
                <a:solidFill>
                  <a:srgbClr val="0000FF"/>
                </a:solidFill>
                <a:latin typeface="Segoe UI" panose="020B0502040204020203" pitchFamily="34" charset="0"/>
                <a:cs typeface="Segoe UI" panose="020B0502040204020203" pitchFamily="34" charset="0"/>
              </a:rPr>
              <a:t>(acc1.ToString());</a:t>
            </a:r>
          </a:p>
        </p:txBody>
      </p:sp>
      <p:pic>
        <p:nvPicPr>
          <p:cNvPr id="3" name="s17">
            <a:hlinkClick r:id="" action="ppaction://media"/>
            <a:extLst>
              <a:ext uri="{FF2B5EF4-FFF2-40B4-BE49-F238E27FC236}">
                <a16:creationId xmlns:a16="http://schemas.microsoft.com/office/drawing/2014/main" id="{2D2AA892-1CDA-4147-9CCF-ADE8DB7C22E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77275" y="177800"/>
            <a:ext cx="406400" cy="406400"/>
          </a:xfrm>
          <a:prstGeom prst="rect">
            <a:avLst/>
          </a:prstGeom>
        </p:spPr>
      </p:pic>
      <p:grpSp>
        <p:nvGrpSpPr>
          <p:cNvPr id="5" name="Group 4">
            <a:extLst>
              <a:ext uri="{FF2B5EF4-FFF2-40B4-BE49-F238E27FC236}">
                <a16:creationId xmlns:a16="http://schemas.microsoft.com/office/drawing/2014/main" id="{47C13C24-58E8-4063-9DD1-73BB669182DB}"/>
              </a:ext>
            </a:extLst>
          </p:cNvPr>
          <p:cNvGrpSpPr/>
          <p:nvPr/>
        </p:nvGrpSpPr>
        <p:grpSpPr>
          <a:xfrm>
            <a:off x="5564188" y="2511425"/>
            <a:ext cx="3503612" cy="3457575"/>
            <a:chOff x="5564188" y="2511425"/>
            <a:chExt cx="3503612" cy="3457575"/>
          </a:xfrm>
        </p:grpSpPr>
        <p:pic>
          <p:nvPicPr>
            <p:cNvPr id="28677" name="Picture 8">
              <a:extLst>
                <a:ext uri="{FF2B5EF4-FFF2-40B4-BE49-F238E27FC236}">
                  <a16:creationId xmlns:a16="http://schemas.microsoft.com/office/drawing/2014/main" id="{EDD9F221-E93B-4610-B1EB-C3C5297311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4188" y="2511425"/>
              <a:ext cx="3503612"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CE7E6961-BEA9-4BE6-A4F7-7BB6AD7AD184}"/>
                </a:ext>
              </a:extLst>
            </p:cNvPr>
            <p:cNvSpPr txBox="1"/>
            <p:nvPr/>
          </p:nvSpPr>
          <p:spPr>
            <a:xfrm>
              <a:off x="6604348" y="3011462"/>
              <a:ext cx="76200" cy="338554"/>
            </a:xfrm>
            <a:prstGeom prst="rect">
              <a:avLst/>
            </a:prstGeom>
            <a:noFill/>
          </p:spPr>
          <p:txBody>
            <a:bodyPr wrap="square" rtlCol="0">
              <a:spAutoFit/>
            </a:bodyPr>
            <a:lstStyle/>
            <a:p>
              <a:r>
                <a:rPr lang="zh-CN" altLang="en-US" sz="1600" b="1" dirty="0"/>
                <a:t>：</a:t>
              </a:r>
              <a:endParaRPr lang="en-US" b="1" dirty="0"/>
            </a:p>
          </p:txBody>
        </p:sp>
      </p:gr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0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A0445D7D-A858-4F01-BD8B-8F02C803077B}"/>
              </a:ext>
            </a:extLst>
          </p:cNvPr>
          <p:cNvSpPr>
            <a:spLocks noGrp="1" noChangeArrowheads="1"/>
          </p:cNvSpPr>
          <p:nvPr>
            <p:ph type="title"/>
          </p:nvPr>
        </p:nvSpPr>
        <p:spPr>
          <a:xfrm>
            <a:off x="76200" y="122238"/>
            <a:ext cx="8991600" cy="563562"/>
          </a:xfrm>
        </p:spPr>
        <p:txBody>
          <a:bodyPr/>
          <a:lstStyle/>
          <a:p>
            <a:r>
              <a:rPr lang="en-US" altLang="en-US"/>
              <a:t>Accessing data and methods of an object</a:t>
            </a:r>
          </a:p>
        </p:txBody>
      </p:sp>
      <p:sp>
        <p:nvSpPr>
          <p:cNvPr id="30723" name="TextBox 5">
            <a:extLst>
              <a:ext uri="{FF2B5EF4-FFF2-40B4-BE49-F238E27FC236}">
                <a16:creationId xmlns:a16="http://schemas.microsoft.com/office/drawing/2014/main" id="{CB464CCE-D4CA-4F3C-963A-F9D422DCF32F}"/>
              </a:ext>
            </a:extLst>
          </p:cNvPr>
          <p:cNvSpPr txBox="1">
            <a:spLocks noChangeArrowheads="1"/>
          </p:cNvSpPr>
          <p:nvPr/>
        </p:nvSpPr>
        <p:spPr bwMode="auto">
          <a:xfrm>
            <a:off x="76200" y="854075"/>
            <a:ext cx="8991600" cy="5062924"/>
          </a:xfrm>
          <a:prstGeom prst="rect">
            <a:avLst/>
          </a:prstGeom>
          <a:solidFill>
            <a:srgbClr val="DDDDDD"/>
          </a:solidFill>
          <a:ln w="9525">
            <a:solidFill>
              <a:schemeClr val="tx1"/>
            </a:solidFill>
            <a:miter lim="800000"/>
            <a:headEnd/>
            <a:tailEnd/>
          </a:ln>
        </p:spPr>
        <p:txBody>
          <a:bodyP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lnSpc>
                <a:spcPct val="95000"/>
              </a:lnSpc>
              <a:spcBef>
                <a:spcPct val="0"/>
              </a:spcBef>
              <a:buFontTx/>
              <a:buNone/>
            </a:pPr>
            <a:r>
              <a:rPr lang="en-US" altLang="en-US" sz="2000" dirty="0">
                <a:solidFill>
                  <a:schemeClr val="tx1"/>
                </a:solidFill>
                <a:latin typeface="Segoe UI" panose="020B0502040204020203" pitchFamily="34" charset="0"/>
                <a:cs typeface="Segoe UI" panose="020B0502040204020203" pitchFamily="34" charset="0"/>
              </a:rPr>
              <a:t>class Program</a:t>
            </a:r>
          </a:p>
          <a:p>
            <a:pPr>
              <a:lnSpc>
                <a:spcPct val="95000"/>
              </a:lnSpc>
              <a:spcBef>
                <a:spcPct val="0"/>
              </a:spcBef>
              <a:buFontTx/>
              <a:buNone/>
            </a:pPr>
            <a:r>
              <a:rPr lang="en-US" altLang="en-US" sz="2000" dirty="0">
                <a:solidFill>
                  <a:schemeClr val="tx1"/>
                </a:solidFill>
                <a:latin typeface="Segoe UI" panose="020B0502040204020203" pitchFamily="34" charset="0"/>
                <a:cs typeface="Segoe UI" panose="020B0502040204020203" pitchFamily="34" charset="0"/>
              </a:rPr>
              <a:t>{</a:t>
            </a:r>
          </a:p>
          <a:p>
            <a:pPr>
              <a:lnSpc>
                <a:spcPct val="95000"/>
              </a:lnSpc>
              <a:spcBef>
                <a:spcPct val="0"/>
              </a:spcBef>
              <a:buFontTx/>
              <a:buNone/>
            </a:pPr>
            <a:r>
              <a:rPr lang="en-US" altLang="en-US" sz="2000" dirty="0">
                <a:solidFill>
                  <a:schemeClr val="tx1"/>
                </a:solidFill>
                <a:latin typeface="Segoe UI" panose="020B0502040204020203" pitchFamily="34" charset="0"/>
                <a:cs typeface="Segoe UI" panose="020B0502040204020203" pitchFamily="34" charset="0"/>
              </a:rPr>
              <a:t>    static void </a:t>
            </a:r>
            <a:r>
              <a:rPr lang="en-US" altLang="en-US" sz="2000" dirty="0">
                <a:solidFill>
                  <a:srgbClr val="FF0000"/>
                </a:solidFill>
                <a:latin typeface="Segoe UI" panose="020B0502040204020203" pitchFamily="34" charset="0"/>
                <a:cs typeface="Segoe UI" panose="020B0502040204020203" pitchFamily="34" charset="0"/>
              </a:rPr>
              <a:t>Main</a:t>
            </a:r>
            <a:r>
              <a:rPr lang="en-US" altLang="en-US" sz="2000" dirty="0">
                <a:solidFill>
                  <a:schemeClr val="tx1"/>
                </a:solidFill>
                <a:latin typeface="Segoe UI" panose="020B0502040204020203" pitchFamily="34" charset="0"/>
                <a:cs typeface="Segoe UI" panose="020B0502040204020203" pitchFamily="34" charset="0"/>
              </a:rPr>
              <a:t>(string[] </a:t>
            </a:r>
            <a:r>
              <a:rPr lang="en-US" altLang="en-US" sz="2000" dirty="0" err="1">
                <a:solidFill>
                  <a:schemeClr val="tx1"/>
                </a:solidFill>
                <a:latin typeface="Segoe UI" panose="020B0502040204020203" pitchFamily="34" charset="0"/>
                <a:cs typeface="Segoe UI" panose="020B0502040204020203" pitchFamily="34" charset="0"/>
              </a:rPr>
              <a:t>args</a:t>
            </a:r>
            <a:r>
              <a:rPr lang="en-US" altLang="en-US" sz="2000" dirty="0">
                <a:solidFill>
                  <a:schemeClr val="tx1"/>
                </a:solidFill>
                <a:latin typeface="Segoe UI" panose="020B0502040204020203" pitchFamily="34" charset="0"/>
                <a:cs typeface="Segoe UI" panose="020B0502040204020203" pitchFamily="34" charset="0"/>
              </a:rPr>
              <a:t>) </a:t>
            </a:r>
          </a:p>
          <a:p>
            <a:pPr>
              <a:lnSpc>
                <a:spcPct val="95000"/>
              </a:lnSpc>
              <a:spcBef>
                <a:spcPct val="0"/>
              </a:spcBef>
              <a:buFontTx/>
              <a:buNone/>
            </a:pPr>
            <a:r>
              <a:rPr lang="en-US" altLang="en-US" sz="2000" dirty="0">
                <a:solidFill>
                  <a:schemeClr val="tx1"/>
                </a:solidFill>
                <a:latin typeface="Segoe UI" panose="020B0502040204020203" pitchFamily="34" charset="0"/>
                <a:cs typeface="Segoe UI" panose="020B0502040204020203" pitchFamily="34" charset="0"/>
              </a:rPr>
              <a:t>    {</a:t>
            </a:r>
          </a:p>
          <a:p>
            <a:pPr>
              <a:lnSpc>
                <a:spcPct val="95000"/>
              </a:lnSpc>
              <a:spcBef>
                <a:spcPct val="0"/>
              </a:spcBef>
              <a:buFontTx/>
              <a:buNone/>
            </a:pPr>
            <a:r>
              <a:rPr lang="en-US" altLang="en-US" sz="2000" dirty="0">
                <a:solidFill>
                  <a:schemeClr val="tx1"/>
                </a:solidFill>
                <a:latin typeface="Segoe UI" panose="020B0502040204020203" pitchFamily="34" charset="0"/>
                <a:cs typeface="Segoe UI" panose="020B0502040204020203" pitchFamily="34" charset="0"/>
              </a:rPr>
              <a:t>         </a:t>
            </a:r>
            <a:r>
              <a:rPr lang="en-US" altLang="en-US" sz="2000" dirty="0">
                <a:solidFill>
                  <a:srgbClr val="008000"/>
                </a:solidFill>
                <a:latin typeface="Segoe UI" panose="020B0502040204020203" pitchFamily="34" charset="0"/>
                <a:cs typeface="Segoe UI" panose="020B0502040204020203" pitchFamily="34" charset="0"/>
              </a:rPr>
              <a:t>// create 2 objects, acc1 and acc2, of </a:t>
            </a:r>
            <a:r>
              <a:rPr lang="en-US" altLang="en-US" sz="2000" dirty="0" err="1">
                <a:solidFill>
                  <a:srgbClr val="008000"/>
                </a:solidFill>
                <a:latin typeface="Segoe UI" panose="020B0502040204020203" pitchFamily="34" charset="0"/>
                <a:cs typeface="Segoe UI" panose="020B0502040204020203" pitchFamily="34" charset="0"/>
              </a:rPr>
              <a:t>SavingsAccount</a:t>
            </a:r>
            <a:r>
              <a:rPr lang="en-US" altLang="en-US" sz="2000" dirty="0">
                <a:solidFill>
                  <a:srgbClr val="008000"/>
                </a:solidFill>
                <a:latin typeface="Segoe UI" panose="020B0502040204020203" pitchFamily="34" charset="0"/>
                <a:cs typeface="Segoe UI" panose="020B0502040204020203" pitchFamily="34" charset="0"/>
              </a:rPr>
              <a:t> class</a:t>
            </a:r>
          </a:p>
          <a:p>
            <a:pPr>
              <a:lnSpc>
                <a:spcPct val="95000"/>
              </a:lnSpc>
              <a:spcBef>
                <a:spcPct val="0"/>
              </a:spcBef>
              <a:buFontTx/>
              <a:buNone/>
            </a:pPr>
            <a:r>
              <a:rPr lang="en-US" altLang="en-US" sz="2000" dirty="0">
                <a:solidFill>
                  <a:schemeClr val="tx1"/>
                </a:solidFill>
                <a:latin typeface="Segoe UI" panose="020B0502040204020203" pitchFamily="34" charset="0"/>
                <a:cs typeface="Segoe UI" panose="020B0502040204020203" pitchFamily="34" charset="0"/>
              </a:rPr>
              <a:t>         </a:t>
            </a:r>
            <a:r>
              <a:rPr lang="en-US" altLang="en-US" sz="2000" dirty="0" err="1">
                <a:solidFill>
                  <a:srgbClr val="0000FF"/>
                </a:solidFill>
                <a:latin typeface="Segoe UI" panose="020B0502040204020203" pitchFamily="34" charset="0"/>
                <a:cs typeface="Segoe UI" panose="020B0502040204020203" pitchFamily="34" charset="0"/>
              </a:rPr>
              <a:t>SavingsAccount</a:t>
            </a:r>
            <a:r>
              <a:rPr lang="en-US" altLang="en-US" sz="2000" dirty="0">
                <a:solidFill>
                  <a:srgbClr val="0000FF"/>
                </a:solidFill>
                <a:latin typeface="Segoe UI" panose="020B0502040204020203" pitchFamily="34" charset="0"/>
                <a:cs typeface="Segoe UI" panose="020B0502040204020203" pitchFamily="34" charset="0"/>
              </a:rPr>
              <a:t> acc1 = new </a:t>
            </a:r>
            <a:r>
              <a:rPr lang="en-US" altLang="en-US" sz="2000" dirty="0" err="1">
                <a:solidFill>
                  <a:srgbClr val="0000FF"/>
                </a:solidFill>
                <a:latin typeface="Segoe UI" panose="020B0502040204020203" pitchFamily="34" charset="0"/>
                <a:cs typeface="Segoe UI" panose="020B0502040204020203" pitchFamily="34" charset="0"/>
              </a:rPr>
              <a:t>SavingsAccount</a:t>
            </a:r>
            <a:r>
              <a:rPr lang="en-US" altLang="en-US" sz="2000" dirty="0">
                <a:solidFill>
                  <a:srgbClr val="0000FF"/>
                </a:solidFill>
                <a:latin typeface="Segoe UI" panose="020B0502040204020203" pitchFamily="34" charset="0"/>
                <a:cs typeface="Segoe UI" panose="020B0502040204020203" pitchFamily="34" charset="0"/>
              </a:rPr>
              <a:t>("111", "John", 200.0);</a:t>
            </a:r>
          </a:p>
          <a:p>
            <a:pPr>
              <a:lnSpc>
                <a:spcPct val="95000"/>
              </a:lnSpc>
              <a:spcBef>
                <a:spcPct val="0"/>
              </a:spcBef>
              <a:buFontTx/>
              <a:buNone/>
            </a:pPr>
            <a:r>
              <a:rPr lang="en-US" altLang="en-US" sz="2000" dirty="0">
                <a:solidFill>
                  <a:srgbClr val="0000FF"/>
                </a:solidFill>
                <a:latin typeface="Segoe UI" panose="020B0502040204020203" pitchFamily="34" charset="0"/>
                <a:cs typeface="Segoe UI" panose="020B0502040204020203" pitchFamily="34" charset="0"/>
              </a:rPr>
              <a:t>         </a:t>
            </a:r>
            <a:r>
              <a:rPr lang="en-US" altLang="en-US" sz="2000" dirty="0" err="1">
                <a:solidFill>
                  <a:srgbClr val="0000FF"/>
                </a:solidFill>
                <a:latin typeface="Segoe UI" panose="020B0502040204020203" pitchFamily="34" charset="0"/>
                <a:cs typeface="Segoe UI" panose="020B0502040204020203" pitchFamily="34" charset="0"/>
              </a:rPr>
              <a:t>SavingsAccount</a:t>
            </a:r>
            <a:r>
              <a:rPr lang="en-US" altLang="en-US" sz="2000" dirty="0">
                <a:solidFill>
                  <a:srgbClr val="0000FF"/>
                </a:solidFill>
                <a:latin typeface="Segoe UI" panose="020B0502040204020203" pitchFamily="34" charset="0"/>
                <a:cs typeface="Segoe UI" panose="020B0502040204020203" pitchFamily="34" charset="0"/>
              </a:rPr>
              <a:t> acc2 = new </a:t>
            </a:r>
            <a:r>
              <a:rPr lang="en-US" altLang="en-US" sz="2000" dirty="0" err="1">
                <a:solidFill>
                  <a:srgbClr val="0000FF"/>
                </a:solidFill>
                <a:latin typeface="Segoe UI" panose="020B0502040204020203" pitchFamily="34" charset="0"/>
                <a:cs typeface="Segoe UI" panose="020B0502040204020203" pitchFamily="34" charset="0"/>
              </a:rPr>
              <a:t>SavingsAccount</a:t>
            </a:r>
            <a:r>
              <a:rPr lang="en-US" altLang="en-US" sz="2000" dirty="0">
                <a:solidFill>
                  <a:srgbClr val="0000FF"/>
                </a:solidFill>
                <a:latin typeface="Segoe UI" panose="020B0502040204020203" pitchFamily="34" charset="0"/>
                <a:cs typeface="Segoe UI" panose="020B0502040204020203" pitchFamily="34" charset="0"/>
              </a:rPr>
              <a:t>("222", "Mary", 100.0);</a:t>
            </a:r>
          </a:p>
          <a:p>
            <a:pPr>
              <a:lnSpc>
                <a:spcPct val="95000"/>
              </a:lnSpc>
              <a:spcBef>
                <a:spcPct val="0"/>
              </a:spcBef>
              <a:buFontTx/>
              <a:buNone/>
            </a:pPr>
            <a:r>
              <a:rPr lang="en-US" altLang="en-US" sz="2000" dirty="0">
                <a:solidFill>
                  <a:schemeClr val="tx1"/>
                </a:solidFill>
                <a:latin typeface="Segoe UI" panose="020B0502040204020203" pitchFamily="34" charset="0"/>
                <a:cs typeface="Segoe UI" panose="020B0502040204020203" pitchFamily="34" charset="0"/>
              </a:rPr>
              <a:t>         </a:t>
            </a:r>
            <a:r>
              <a:rPr lang="en-US" altLang="en-US" sz="2000" dirty="0">
                <a:solidFill>
                  <a:srgbClr val="009900"/>
                </a:solidFill>
                <a:latin typeface="Segoe UI" panose="020B0502040204020203" pitchFamily="34" charset="0"/>
                <a:cs typeface="Segoe UI" panose="020B0502040204020203" pitchFamily="34" charset="0"/>
              </a:rPr>
              <a:t>// withdraw $50 from acc1</a:t>
            </a:r>
            <a:endParaRPr lang="en-US" altLang="en-US" sz="2000" dirty="0">
              <a:solidFill>
                <a:schemeClr val="tx1"/>
              </a:solidFill>
              <a:latin typeface="Segoe UI" panose="020B0502040204020203" pitchFamily="34" charset="0"/>
              <a:cs typeface="Segoe UI" panose="020B0502040204020203" pitchFamily="34" charset="0"/>
            </a:endParaRPr>
          </a:p>
          <a:p>
            <a:pPr>
              <a:lnSpc>
                <a:spcPct val="95000"/>
              </a:lnSpc>
              <a:spcBef>
                <a:spcPct val="0"/>
              </a:spcBef>
              <a:buFontTx/>
              <a:buNone/>
            </a:pPr>
            <a:r>
              <a:rPr lang="en-US" altLang="en-US" sz="2000" dirty="0">
                <a:solidFill>
                  <a:schemeClr val="tx1"/>
                </a:solidFill>
                <a:latin typeface="Segoe UI" panose="020B0502040204020203" pitchFamily="34" charset="0"/>
                <a:cs typeface="Segoe UI" panose="020B0502040204020203" pitchFamily="34" charset="0"/>
              </a:rPr>
              <a:t>         </a:t>
            </a:r>
            <a:r>
              <a:rPr lang="en-US" altLang="en-US" sz="2000" dirty="0">
                <a:solidFill>
                  <a:srgbClr val="0000FF"/>
                </a:solidFill>
                <a:latin typeface="Segoe UI" panose="020B0502040204020203" pitchFamily="34" charset="0"/>
                <a:cs typeface="Segoe UI" panose="020B0502040204020203" pitchFamily="34" charset="0"/>
              </a:rPr>
              <a:t>acc1.Withdraw(50);</a:t>
            </a:r>
          </a:p>
          <a:p>
            <a:pPr>
              <a:lnSpc>
                <a:spcPct val="95000"/>
              </a:lnSpc>
              <a:spcBef>
                <a:spcPct val="0"/>
              </a:spcBef>
              <a:buFontTx/>
              <a:buNone/>
            </a:pPr>
            <a:r>
              <a:rPr lang="en-US" altLang="en-US" sz="2000" dirty="0">
                <a:solidFill>
                  <a:srgbClr val="009900"/>
                </a:solidFill>
                <a:latin typeface="Segoe UI" panose="020B0502040204020203" pitchFamily="34" charset="0"/>
                <a:cs typeface="Segoe UI" panose="020B0502040204020203" pitchFamily="34" charset="0"/>
              </a:rPr>
              <a:t>         // print the balance of acc1</a:t>
            </a:r>
          </a:p>
          <a:p>
            <a:pPr>
              <a:lnSpc>
                <a:spcPct val="95000"/>
              </a:lnSpc>
              <a:spcBef>
                <a:spcPct val="0"/>
              </a:spcBef>
              <a:buFontTx/>
              <a:buNone/>
            </a:pPr>
            <a:r>
              <a:rPr lang="en-US" altLang="en-US" sz="2000" dirty="0">
                <a:solidFill>
                  <a:schemeClr val="tx1"/>
                </a:solidFill>
                <a:latin typeface="Segoe UI" panose="020B0502040204020203" pitchFamily="34" charset="0"/>
                <a:cs typeface="Segoe UI" panose="020B0502040204020203" pitchFamily="34" charset="0"/>
              </a:rPr>
              <a:t>         </a:t>
            </a:r>
            <a:r>
              <a:rPr lang="en-US" altLang="en-US" sz="2000" dirty="0" err="1">
                <a:solidFill>
                  <a:schemeClr val="tx1"/>
                </a:solidFill>
                <a:latin typeface="Segoe UI" panose="020B0502040204020203" pitchFamily="34" charset="0"/>
                <a:cs typeface="Segoe UI" panose="020B0502040204020203" pitchFamily="34" charset="0"/>
              </a:rPr>
              <a:t>Console.WriteLine</a:t>
            </a:r>
            <a:r>
              <a:rPr lang="en-US" altLang="en-US" sz="2000" dirty="0">
                <a:solidFill>
                  <a:schemeClr val="tx1"/>
                </a:solidFill>
                <a:latin typeface="Segoe UI" panose="020B0502040204020203" pitchFamily="34" charset="0"/>
                <a:cs typeface="Segoe UI" panose="020B0502040204020203" pitchFamily="34" charset="0"/>
              </a:rPr>
              <a:t>("Balance of Account 1 : " + </a:t>
            </a:r>
            <a:r>
              <a:rPr lang="en-US" altLang="en-US" sz="2000" dirty="0">
                <a:solidFill>
                  <a:srgbClr val="0000FF"/>
                </a:solidFill>
                <a:latin typeface="Segoe UI" panose="020B0502040204020203" pitchFamily="34" charset="0"/>
                <a:cs typeface="Segoe UI" panose="020B0502040204020203" pitchFamily="34" charset="0"/>
              </a:rPr>
              <a:t>acc1.Balance</a:t>
            </a:r>
            <a:r>
              <a:rPr lang="en-US" altLang="en-US" sz="2000" dirty="0">
                <a:solidFill>
                  <a:schemeClr val="tx1"/>
                </a:solidFill>
                <a:latin typeface="Segoe UI" panose="020B0502040204020203" pitchFamily="34" charset="0"/>
                <a:cs typeface="Segoe UI" panose="020B0502040204020203" pitchFamily="34" charset="0"/>
              </a:rPr>
              <a:t>);</a:t>
            </a:r>
          </a:p>
          <a:p>
            <a:pPr>
              <a:lnSpc>
                <a:spcPct val="95000"/>
              </a:lnSpc>
              <a:spcBef>
                <a:spcPct val="0"/>
              </a:spcBef>
              <a:buFontTx/>
              <a:buNone/>
            </a:pPr>
            <a:r>
              <a:rPr lang="en-US" altLang="en-US" sz="2000" dirty="0">
                <a:solidFill>
                  <a:schemeClr val="tx1"/>
                </a:solidFill>
                <a:latin typeface="Segoe UI" panose="020B0502040204020203" pitchFamily="34" charset="0"/>
                <a:cs typeface="Segoe UI" panose="020B0502040204020203" pitchFamily="34" charset="0"/>
              </a:rPr>
              <a:t>         </a:t>
            </a:r>
            <a:r>
              <a:rPr lang="en-US" altLang="en-US" sz="2000" dirty="0">
                <a:solidFill>
                  <a:srgbClr val="009900"/>
                </a:solidFill>
                <a:latin typeface="Segoe UI" panose="020B0502040204020203" pitchFamily="34" charset="0"/>
                <a:cs typeface="Segoe UI" panose="020B0502040204020203" pitchFamily="34" charset="0"/>
              </a:rPr>
              <a:t>// deposit $100 to acc2</a:t>
            </a:r>
            <a:endParaRPr lang="en-US" altLang="en-US" sz="2000" dirty="0">
              <a:solidFill>
                <a:schemeClr val="tx1"/>
              </a:solidFill>
              <a:latin typeface="Segoe UI" panose="020B0502040204020203" pitchFamily="34" charset="0"/>
              <a:cs typeface="Segoe UI" panose="020B0502040204020203" pitchFamily="34" charset="0"/>
            </a:endParaRPr>
          </a:p>
          <a:p>
            <a:pPr>
              <a:lnSpc>
                <a:spcPct val="95000"/>
              </a:lnSpc>
              <a:spcBef>
                <a:spcPct val="0"/>
              </a:spcBef>
              <a:buFontTx/>
              <a:buNone/>
            </a:pPr>
            <a:r>
              <a:rPr lang="en-US" altLang="en-US" sz="2000" dirty="0">
                <a:solidFill>
                  <a:srgbClr val="0000FF"/>
                </a:solidFill>
                <a:latin typeface="Segoe UI" panose="020B0502040204020203" pitchFamily="34" charset="0"/>
                <a:cs typeface="Segoe UI" panose="020B0502040204020203" pitchFamily="34" charset="0"/>
              </a:rPr>
              <a:t>         acc2.Deposit(100);</a:t>
            </a:r>
          </a:p>
          <a:p>
            <a:pPr>
              <a:lnSpc>
                <a:spcPct val="95000"/>
              </a:lnSpc>
              <a:spcBef>
                <a:spcPct val="0"/>
              </a:spcBef>
              <a:buFontTx/>
              <a:buNone/>
            </a:pPr>
            <a:r>
              <a:rPr lang="en-US" altLang="en-US" sz="2000" dirty="0">
                <a:solidFill>
                  <a:schemeClr val="tx1"/>
                </a:solidFill>
                <a:latin typeface="Segoe UI" panose="020B0502040204020203" pitchFamily="34" charset="0"/>
                <a:cs typeface="Segoe UI" panose="020B0502040204020203" pitchFamily="34" charset="0"/>
              </a:rPr>
              <a:t>         </a:t>
            </a:r>
            <a:r>
              <a:rPr lang="en-US" altLang="en-US" sz="2000" dirty="0">
                <a:solidFill>
                  <a:srgbClr val="009900"/>
                </a:solidFill>
                <a:latin typeface="Segoe UI" panose="020B0502040204020203" pitchFamily="34" charset="0"/>
                <a:cs typeface="Segoe UI" panose="020B0502040204020203" pitchFamily="34" charset="0"/>
              </a:rPr>
              <a:t>// print the detail of acc2</a:t>
            </a:r>
          </a:p>
          <a:p>
            <a:pPr>
              <a:lnSpc>
                <a:spcPct val="95000"/>
              </a:lnSpc>
              <a:spcBef>
                <a:spcPct val="0"/>
              </a:spcBef>
              <a:buFontTx/>
              <a:buNone/>
            </a:pPr>
            <a:r>
              <a:rPr lang="en-US" altLang="en-US" sz="2000" dirty="0">
                <a:solidFill>
                  <a:schemeClr val="tx1"/>
                </a:solidFill>
                <a:latin typeface="Segoe UI" panose="020B0502040204020203" pitchFamily="34" charset="0"/>
                <a:cs typeface="Segoe UI" panose="020B0502040204020203" pitchFamily="34" charset="0"/>
              </a:rPr>
              <a:t>         </a:t>
            </a:r>
            <a:r>
              <a:rPr lang="en-US" altLang="en-US" sz="2000" dirty="0" err="1">
                <a:solidFill>
                  <a:schemeClr val="tx1"/>
                </a:solidFill>
                <a:latin typeface="Segoe UI" panose="020B0502040204020203" pitchFamily="34" charset="0"/>
                <a:cs typeface="Segoe UI" panose="020B0502040204020203" pitchFamily="34" charset="0"/>
              </a:rPr>
              <a:t>Console.WriteLine</a:t>
            </a:r>
            <a:r>
              <a:rPr lang="en-US" altLang="en-US" sz="2000" dirty="0">
                <a:solidFill>
                  <a:schemeClr val="tx1"/>
                </a:solidFill>
                <a:latin typeface="Segoe UI" panose="020B0502040204020203" pitchFamily="34" charset="0"/>
                <a:cs typeface="Segoe UI" panose="020B0502040204020203" pitchFamily="34" charset="0"/>
              </a:rPr>
              <a:t>(</a:t>
            </a:r>
            <a:r>
              <a:rPr lang="en-US" altLang="en-US" sz="2000" dirty="0">
                <a:solidFill>
                  <a:srgbClr val="0000FF"/>
                </a:solidFill>
                <a:latin typeface="Segoe UI" panose="020B0502040204020203" pitchFamily="34" charset="0"/>
                <a:cs typeface="Segoe UI" panose="020B0502040204020203" pitchFamily="34" charset="0"/>
              </a:rPr>
              <a:t>acc2.ToString()</a:t>
            </a:r>
            <a:r>
              <a:rPr lang="en-US" altLang="en-US" sz="2000" dirty="0">
                <a:solidFill>
                  <a:schemeClr val="tx1"/>
                </a:solidFill>
                <a:latin typeface="Segoe UI" panose="020B0502040204020203" pitchFamily="34" charset="0"/>
                <a:cs typeface="Segoe UI" panose="020B0502040204020203" pitchFamily="34" charset="0"/>
              </a:rPr>
              <a:t>);</a:t>
            </a:r>
          </a:p>
          <a:p>
            <a:pPr>
              <a:lnSpc>
                <a:spcPct val="95000"/>
              </a:lnSpc>
              <a:spcBef>
                <a:spcPct val="0"/>
              </a:spcBef>
              <a:buFontTx/>
              <a:buNone/>
            </a:pPr>
            <a:r>
              <a:rPr lang="en-US" altLang="en-US" sz="2000" dirty="0">
                <a:solidFill>
                  <a:schemeClr val="tx1"/>
                </a:solidFill>
                <a:latin typeface="Segoe UI" panose="020B0502040204020203" pitchFamily="34" charset="0"/>
                <a:cs typeface="Segoe UI" panose="020B0502040204020203" pitchFamily="34" charset="0"/>
              </a:rPr>
              <a:t>      }</a:t>
            </a:r>
          </a:p>
          <a:p>
            <a:pPr>
              <a:lnSpc>
                <a:spcPct val="95000"/>
              </a:lnSpc>
              <a:spcBef>
                <a:spcPct val="0"/>
              </a:spcBef>
              <a:buFontTx/>
              <a:buNone/>
            </a:pPr>
            <a:r>
              <a:rPr lang="en-US" altLang="en-US" sz="2000" dirty="0">
                <a:solidFill>
                  <a:schemeClr val="tx1"/>
                </a:solidFill>
                <a:latin typeface="Segoe UI" panose="020B0502040204020203" pitchFamily="34" charset="0"/>
                <a:cs typeface="Segoe UI" panose="020B0502040204020203" pitchFamily="34" charset="0"/>
              </a:rPr>
              <a:t>}</a:t>
            </a:r>
          </a:p>
        </p:txBody>
      </p:sp>
      <p:pic>
        <p:nvPicPr>
          <p:cNvPr id="2" name="s18">
            <a:hlinkClick r:id="" action="ppaction://media"/>
            <a:extLst>
              <a:ext uri="{FF2B5EF4-FFF2-40B4-BE49-F238E27FC236}">
                <a16:creationId xmlns:a16="http://schemas.microsoft.com/office/drawing/2014/main" id="{A3B54223-F342-446C-85EC-EC6D878A21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4277" y="200819"/>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9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76200" y="122238"/>
            <a:ext cx="8991600" cy="563562"/>
          </a:xfrm>
        </p:spPr>
        <p:txBody>
          <a:bodyPr/>
          <a:lstStyle/>
          <a:p>
            <a:pPr>
              <a:defRPr/>
            </a:pPr>
            <a:r>
              <a:rPr lang="en-US"/>
              <a:t>Naming Convention (1)</a:t>
            </a:r>
          </a:p>
        </p:txBody>
      </p:sp>
      <p:sp>
        <p:nvSpPr>
          <p:cNvPr id="5124" name="Rectangle 3"/>
          <p:cNvSpPr>
            <a:spLocks noGrp="1" noChangeArrowheads="1"/>
          </p:cNvSpPr>
          <p:nvPr>
            <p:ph type="body" idx="1"/>
          </p:nvPr>
        </p:nvSpPr>
        <p:spPr>
          <a:xfrm>
            <a:off x="76200" y="884238"/>
            <a:ext cx="8991600" cy="4983162"/>
          </a:xfrm>
        </p:spPr>
        <p:txBody>
          <a:bodyPr/>
          <a:lstStyle/>
          <a:p>
            <a:r>
              <a:rPr lang="en-SG" b="1" dirty="0">
                <a:latin typeface="Segoe UI" panose="020B0502040204020203" pitchFamily="34" charset="0"/>
                <a:cs typeface="Segoe UI" panose="020B0502040204020203" pitchFamily="34" charset="0"/>
              </a:rPr>
              <a:t>Camel case </a:t>
            </a:r>
          </a:p>
          <a:p>
            <a:pPr lvl="1"/>
            <a:r>
              <a:rPr lang="en-US" dirty="0">
                <a:solidFill>
                  <a:schemeClr val="tx1"/>
                </a:solidFill>
                <a:latin typeface="Segoe UI" panose="020B0502040204020203" pitchFamily="34" charset="0"/>
                <a:cs typeface="Segoe UI" panose="020B0502040204020203" pitchFamily="34" charset="0"/>
              </a:rPr>
              <a:t>Practice of writing compound words or phrases such that each word or abbreviation in the middle of the phrase begins with a capital letter, with no intervening spaces or punctuation</a:t>
            </a:r>
          </a:p>
          <a:p>
            <a:pPr lvl="1"/>
            <a:r>
              <a:rPr lang="en-US" dirty="0">
                <a:latin typeface="Segoe UI" panose="020B0502040204020203" pitchFamily="34" charset="0"/>
                <a:cs typeface="Segoe UI" panose="020B0502040204020203" pitchFamily="34" charset="0"/>
              </a:rPr>
              <a:t>Examples :  </a:t>
            </a:r>
            <a:r>
              <a:rPr lang="en-US" sz="2000" dirty="0">
                <a:latin typeface="Segoe UI" panose="020B0502040204020203" pitchFamily="34" charset="0"/>
                <a:cs typeface="Segoe UI" panose="020B0502040204020203" pitchFamily="34" charset="0"/>
              </a:rPr>
              <a:t>amount, </a:t>
            </a:r>
            <a:r>
              <a:rPr lang="en-US" altLang="zh-CN" sz="2000" dirty="0" err="1">
                <a:latin typeface="Segoe UI" panose="020B0502040204020203" pitchFamily="34" charset="0"/>
                <a:cs typeface="Segoe UI" panose="020B0502040204020203" pitchFamily="34" charset="0"/>
              </a:rPr>
              <a:t>accN</a:t>
            </a:r>
            <a:r>
              <a:rPr lang="en-US" sz="2000" dirty="0" err="1">
                <a:latin typeface="Segoe UI" panose="020B0502040204020203" pitchFamily="34" charset="0"/>
                <a:cs typeface="Segoe UI" panose="020B0502040204020203" pitchFamily="34" charset="0"/>
              </a:rPr>
              <a:t>ame</a:t>
            </a:r>
            <a:r>
              <a:rPr lang="en-US" sz="2000" dirty="0">
                <a:latin typeface="Segoe UI" panose="020B0502040204020203" pitchFamily="34" charset="0"/>
                <a:cs typeface="Segoe UI" panose="020B0502040204020203" pitchFamily="34" charset="0"/>
              </a:rPr>
              <a:t>, balance, </a:t>
            </a:r>
            <a:r>
              <a:rPr lang="en-US" sz="2000" dirty="0" err="1">
                <a:latin typeface="Segoe UI" panose="020B0502040204020203" pitchFamily="34" charset="0"/>
                <a:cs typeface="Segoe UI" panose="020B0502040204020203" pitchFamily="34" charset="0"/>
              </a:rPr>
              <a:t>areaOfTriangle</a:t>
            </a:r>
            <a:r>
              <a:rPr lang="en-US" sz="2000" dirty="0">
                <a:latin typeface="Segoe UI" panose="020B0502040204020203" pitchFamily="34" charset="0"/>
                <a:cs typeface="Segoe UI" panose="020B0502040204020203" pitchFamily="34" charset="0"/>
              </a:rPr>
              <a:t>, iPhone</a:t>
            </a:r>
            <a:r>
              <a:rPr lang="en-US" dirty="0">
                <a:latin typeface="Segoe UI" panose="020B0502040204020203" pitchFamily="34" charset="0"/>
                <a:cs typeface="Segoe UI" panose="020B0502040204020203" pitchFamily="34" charset="0"/>
              </a:rPr>
              <a:t>   </a:t>
            </a:r>
          </a:p>
          <a:p>
            <a:endParaRPr lang="en-SG" b="1" dirty="0">
              <a:latin typeface="Segoe UI" panose="020B0502040204020203" pitchFamily="34" charset="0"/>
              <a:cs typeface="Segoe UI" panose="020B0502040204020203" pitchFamily="34" charset="0"/>
            </a:endParaRPr>
          </a:p>
          <a:p>
            <a:r>
              <a:rPr lang="en-SG" b="1" dirty="0">
                <a:latin typeface="Segoe UI" panose="020B0502040204020203" pitchFamily="34" charset="0"/>
                <a:cs typeface="Segoe UI" panose="020B0502040204020203" pitchFamily="34" charset="0"/>
              </a:rPr>
              <a:t>Pascal case </a:t>
            </a:r>
          </a:p>
          <a:p>
            <a:pPr lvl="1"/>
            <a:r>
              <a:rPr lang="en-US" dirty="0">
                <a:solidFill>
                  <a:schemeClr val="tx1"/>
                </a:solidFill>
                <a:latin typeface="Segoe UI" panose="020B0502040204020203" pitchFamily="34" charset="0"/>
                <a:cs typeface="Segoe UI" panose="020B0502040204020203" pitchFamily="34" charset="0"/>
              </a:rPr>
              <a:t>Camel case with the first letter </a:t>
            </a:r>
            <a:r>
              <a:rPr lang="en-US" b="1" dirty="0">
                <a:solidFill>
                  <a:srgbClr val="FF0000"/>
                </a:solidFill>
                <a:latin typeface="Segoe UI" panose="020B0502040204020203" pitchFamily="34" charset="0"/>
                <a:cs typeface="Segoe UI" panose="020B0502040204020203" pitchFamily="34" charset="0"/>
              </a:rPr>
              <a:t>capitalized</a:t>
            </a:r>
            <a:r>
              <a:rPr lang="en-US" dirty="0">
                <a:latin typeface="Segoe UI" panose="020B0502040204020203" pitchFamily="34" charset="0"/>
                <a:cs typeface="Segoe UI" panose="020B0502040204020203" pitchFamily="34" charset="0"/>
              </a:rPr>
              <a:t>.</a:t>
            </a:r>
          </a:p>
          <a:p>
            <a:pPr lvl="1"/>
            <a:r>
              <a:rPr lang="en-US" dirty="0">
                <a:latin typeface="Segoe UI" panose="020B0502040204020203" pitchFamily="34" charset="0"/>
                <a:cs typeface="Segoe UI" panose="020B0502040204020203" pitchFamily="34" charset="0"/>
              </a:rPr>
              <a:t>Examples :  </a:t>
            </a:r>
            <a:r>
              <a:rPr lang="en-US" sz="2000" dirty="0">
                <a:latin typeface="Segoe UI" panose="020B0502040204020203" pitchFamily="34" charset="0"/>
                <a:cs typeface="Segoe UI" panose="020B0502040204020203" pitchFamily="34" charset="0"/>
              </a:rPr>
              <a:t>Withdraw, </a:t>
            </a:r>
            <a:r>
              <a:rPr lang="en-US" sz="2000" dirty="0" err="1">
                <a:latin typeface="Segoe UI" panose="020B0502040204020203" pitchFamily="34" charset="0"/>
                <a:cs typeface="Segoe UI" panose="020B0502040204020203" pitchFamily="34" charset="0"/>
              </a:rPr>
              <a:t>SavingsAccount</a:t>
            </a:r>
            <a:r>
              <a:rPr lang="en-US" sz="2000" dirty="0">
                <a:latin typeface="Segoe UI" panose="020B0502040204020203" pitchFamily="34" charset="0"/>
                <a:cs typeface="Segoe UI" panose="020B0502040204020203" pitchFamily="34" charset="0"/>
              </a:rPr>
              <a:t>, Balance, MasterCard, PayPal</a:t>
            </a:r>
            <a:endParaRPr lang="en-SG" sz="2000" dirty="0">
              <a:latin typeface="Segoe UI" panose="020B0502040204020203" pitchFamily="34" charset="0"/>
              <a:cs typeface="Segoe UI" panose="020B0502040204020203" pitchFamily="34" charset="0"/>
            </a:endParaRPr>
          </a:p>
          <a:p>
            <a:pPr marL="457200" lvl="1" indent="0">
              <a:buNone/>
            </a:pPr>
            <a:endParaRPr lang="en-US" dirty="0">
              <a:latin typeface="Segoe UI" panose="020B0502040204020203" pitchFamily="34" charset="0"/>
              <a:cs typeface="Segoe UI" panose="020B0502040204020203" pitchFamily="34" charset="0"/>
            </a:endParaRPr>
          </a:p>
        </p:txBody>
      </p:sp>
      <p:pic>
        <p:nvPicPr>
          <p:cNvPr id="2" name="s19">
            <a:hlinkClick r:id="" action="ppaction://media"/>
            <a:extLst>
              <a:ext uri="{FF2B5EF4-FFF2-40B4-BE49-F238E27FC236}">
                <a16:creationId xmlns:a16="http://schemas.microsoft.com/office/drawing/2014/main" id="{13F7E6FF-DA3A-48F1-B006-B9A59E362D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39908" y="175419"/>
            <a:ext cx="406400" cy="406400"/>
          </a:xfrm>
          <a:prstGeom prst="rect">
            <a:avLst/>
          </a:prstGeom>
        </p:spPr>
      </p:pic>
    </p:spTree>
    <p:extLst>
      <p:ext uri="{BB962C8B-B14F-4D97-AF65-F5344CB8AC3E}">
        <p14:creationId xmlns:p14="http://schemas.microsoft.com/office/powerpoint/2010/main" val="21866234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659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589994C9-2C61-486B-AD43-8C4A1F12E822}"/>
              </a:ext>
            </a:extLst>
          </p:cNvPr>
          <p:cNvSpPr>
            <a:spLocks noGrp="1" noChangeArrowheads="1"/>
          </p:cNvSpPr>
          <p:nvPr>
            <p:ph type="title"/>
          </p:nvPr>
        </p:nvSpPr>
        <p:spPr>
          <a:xfrm>
            <a:off x="76200" y="122238"/>
            <a:ext cx="8991600" cy="563562"/>
          </a:xfrm>
        </p:spPr>
        <p:txBody>
          <a:bodyPr/>
          <a:lstStyle/>
          <a:p>
            <a:r>
              <a:rPr lang="en-US" altLang="en-US"/>
              <a:t>Objectives</a:t>
            </a:r>
          </a:p>
        </p:txBody>
      </p:sp>
      <p:sp>
        <p:nvSpPr>
          <p:cNvPr id="3" name="Content Placeholder 2">
            <a:extLst>
              <a:ext uri="{FF2B5EF4-FFF2-40B4-BE49-F238E27FC236}">
                <a16:creationId xmlns:a16="http://schemas.microsoft.com/office/drawing/2014/main" id="{7E2EEAE7-4FCC-4266-A79F-6BC2822AD919}"/>
              </a:ext>
            </a:extLst>
          </p:cNvPr>
          <p:cNvSpPr>
            <a:spLocks noGrp="1"/>
          </p:cNvSpPr>
          <p:nvPr>
            <p:ph idx="1"/>
          </p:nvPr>
        </p:nvSpPr>
        <p:spPr>
          <a:xfrm>
            <a:off x="76200" y="884238"/>
            <a:ext cx="9067800" cy="4983162"/>
          </a:xfrm>
        </p:spPr>
        <p:txBody>
          <a:bodyPr/>
          <a:lstStyle/>
          <a:p>
            <a:pPr marL="0" indent="0">
              <a:buFontTx/>
              <a:buNone/>
              <a:defRPr/>
            </a:pPr>
            <a:r>
              <a:rPr lang="en-US" dirty="0">
                <a:latin typeface="Segoe UI" panose="020B0502040204020203" pitchFamily="34" charset="0"/>
                <a:cs typeface="Segoe UI" panose="020B0502040204020203" pitchFamily="34" charset="0"/>
              </a:rPr>
              <a:t>At the end of the lecture, you will be able to :</a:t>
            </a:r>
            <a:endParaRPr lang="en-US" sz="2000" dirty="0">
              <a:latin typeface="Segoe UI" panose="020B0502040204020203" pitchFamily="34" charset="0"/>
              <a:cs typeface="Segoe UI" panose="020B0502040204020203" pitchFamily="34" charset="0"/>
            </a:endParaRPr>
          </a:p>
          <a:p>
            <a:pPr>
              <a:lnSpc>
                <a:spcPct val="150000"/>
              </a:lnSpc>
              <a:defRPr/>
            </a:pPr>
            <a:r>
              <a:rPr lang="en-SG" altLang="en-US" dirty="0">
                <a:latin typeface="Segoe UI" panose="020B0502040204020203" pitchFamily="34" charset="0"/>
                <a:cs typeface="Segoe UI" panose="020B0502040204020203" pitchFamily="34" charset="0"/>
              </a:rPr>
              <a:t>Describe what is User-defined Class</a:t>
            </a:r>
          </a:p>
          <a:p>
            <a:pPr>
              <a:lnSpc>
                <a:spcPct val="150000"/>
              </a:lnSpc>
              <a:defRPr/>
            </a:pPr>
            <a:r>
              <a:rPr lang="en-SG" altLang="en-US" dirty="0">
                <a:latin typeface="Segoe UI" panose="020B0502040204020203" pitchFamily="34" charset="0"/>
                <a:cs typeface="Segoe UI" panose="020B0502040204020203" pitchFamily="34" charset="0"/>
              </a:rPr>
              <a:t>Discuss the concept of Encapsulation</a:t>
            </a:r>
          </a:p>
          <a:p>
            <a:pPr>
              <a:lnSpc>
                <a:spcPct val="150000"/>
              </a:lnSpc>
              <a:defRPr/>
            </a:pPr>
            <a:r>
              <a:rPr lang="en-US" altLang="en-US" dirty="0">
                <a:latin typeface="Segoe UI" panose="020B0502040204020203" pitchFamily="34" charset="0"/>
                <a:cs typeface="Segoe UI" panose="020B0502040204020203" pitchFamily="34" charset="0"/>
              </a:rPr>
              <a:t>Implement a Class</a:t>
            </a:r>
          </a:p>
          <a:p>
            <a:pPr>
              <a:lnSpc>
                <a:spcPct val="150000"/>
              </a:lnSpc>
              <a:defRPr/>
            </a:pPr>
            <a:r>
              <a:rPr lang="en-US" altLang="en-US" dirty="0">
                <a:latin typeface="Segoe UI" panose="020B0502040204020203" pitchFamily="34" charset="0"/>
                <a:cs typeface="Segoe UI" panose="020B0502040204020203" pitchFamily="34" charset="0"/>
              </a:rPr>
              <a:t>Access data and methods of an object</a:t>
            </a:r>
          </a:p>
        </p:txBody>
      </p:sp>
      <p:pic>
        <p:nvPicPr>
          <p:cNvPr id="2" name="s02">
            <a:hlinkClick r:id="" action="ppaction://media"/>
            <a:extLst>
              <a:ext uri="{FF2B5EF4-FFF2-40B4-BE49-F238E27FC236}">
                <a16:creationId xmlns:a16="http://schemas.microsoft.com/office/drawing/2014/main" id="{D4F56485-AFB3-41DC-AC6A-19D3BD5C2A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10600" y="175419"/>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5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76200" y="122238"/>
            <a:ext cx="8991600" cy="563562"/>
          </a:xfrm>
        </p:spPr>
        <p:txBody>
          <a:bodyPr/>
          <a:lstStyle/>
          <a:p>
            <a:pPr>
              <a:defRPr/>
            </a:pPr>
            <a:r>
              <a:rPr lang="en-US" dirty="0"/>
              <a:t>Naming Convention (2)</a:t>
            </a:r>
          </a:p>
        </p:txBody>
      </p:sp>
      <p:sp>
        <p:nvSpPr>
          <p:cNvPr id="5124" name="Rectangle 3"/>
          <p:cNvSpPr>
            <a:spLocks noGrp="1" noChangeArrowheads="1"/>
          </p:cNvSpPr>
          <p:nvPr>
            <p:ph type="body" idx="1"/>
          </p:nvPr>
        </p:nvSpPr>
        <p:spPr>
          <a:xfrm>
            <a:off x="76200" y="884238"/>
            <a:ext cx="8991600" cy="4983162"/>
          </a:xfrm>
        </p:spPr>
        <p:txBody>
          <a:bodyPr/>
          <a:lstStyle/>
          <a:p>
            <a:r>
              <a:rPr lang="en-US" dirty="0">
                <a:latin typeface="Segoe UI" panose="020B0502040204020203" pitchFamily="34" charset="0"/>
                <a:cs typeface="Segoe UI" panose="020B0502040204020203" pitchFamily="34" charset="0"/>
              </a:rPr>
              <a:t>Use Camel case for: </a:t>
            </a:r>
            <a:endParaRPr lang="en-SG" dirty="0">
              <a:latin typeface="Segoe UI" panose="020B0502040204020203" pitchFamily="34" charset="0"/>
              <a:cs typeface="Segoe UI" panose="020B0502040204020203" pitchFamily="34" charset="0"/>
            </a:endParaRPr>
          </a:p>
          <a:p>
            <a:pPr lvl="1"/>
            <a:r>
              <a:rPr lang="en-SG" dirty="0">
                <a:solidFill>
                  <a:schemeClr val="tx1"/>
                </a:solidFill>
                <a:latin typeface="Segoe UI" panose="020B0502040204020203" pitchFamily="34" charset="0"/>
                <a:cs typeface="Segoe UI" panose="020B0502040204020203" pitchFamily="34" charset="0"/>
              </a:rPr>
              <a:t>Variable name, </a:t>
            </a:r>
            <a:r>
              <a:rPr lang="en-SG" dirty="0">
                <a:solidFill>
                  <a:srgbClr val="0000FF"/>
                </a:solidFill>
                <a:latin typeface="Segoe UI" panose="020B0502040204020203" pitchFamily="34" charset="0"/>
                <a:cs typeface="Segoe UI" panose="020B0502040204020203" pitchFamily="34" charset="0"/>
              </a:rPr>
              <a:t>e.g. </a:t>
            </a:r>
            <a:r>
              <a:rPr lang="en-SG" dirty="0" err="1">
                <a:solidFill>
                  <a:srgbClr val="0000FF"/>
                </a:solidFill>
                <a:latin typeface="Segoe UI" panose="020B0502040204020203" pitchFamily="34" charset="0"/>
                <a:cs typeface="Segoe UI" panose="020B0502040204020203" pitchFamily="34" charset="0"/>
              </a:rPr>
              <a:t>myAccount</a:t>
            </a:r>
            <a:endParaRPr lang="en-SG" dirty="0">
              <a:solidFill>
                <a:srgbClr val="0000FF"/>
              </a:solidFill>
              <a:latin typeface="Segoe UI" panose="020B0502040204020203" pitchFamily="34" charset="0"/>
              <a:cs typeface="Segoe UI" panose="020B0502040204020203" pitchFamily="34" charset="0"/>
            </a:endParaRPr>
          </a:p>
          <a:p>
            <a:pPr lvl="1"/>
            <a:r>
              <a:rPr lang="en-SG" dirty="0">
                <a:solidFill>
                  <a:schemeClr val="tx1"/>
                </a:solidFill>
                <a:latin typeface="Segoe UI" panose="020B0502040204020203" pitchFamily="34" charset="0"/>
                <a:cs typeface="Segoe UI" panose="020B0502040204020203" pitchFamily="34" charset="0"/>
              </a:rPr>
              <a:t>Parameter name in the Method</a:t>
            </a:r>
          </a:p>
          <a:p>
            <a:pPr lvl="1"/>
            <a:r>
              <a:rPr lang="en-SG" dirty="0">
                <a:solidFill>
                  <a:schemeClr val="tx1"/>
                </a:solidFill>
                <a:latin typeface="Segoe UI" panose="020B0502040204020203" pitchFamily="34" charset="0"/>
                <a:cs typeface="Segoe UI" panose="020B0502040204020203" pitchFamily="34" charset="0"/>
              </a:rPr>
              <a:t>Field name in the Class,</a:t>
            </a:r>
            <a:r>
              <a:rPr lang="en-SG" dirty="0">
                <a:solidFill>
                  <a:srgbClr val="0000FF"/>
                </a:solidFill>
                <a:latin typeface="Segoe UI" panose="020B0502040204020203" pitchFamily="34" charset="0"/>
                <a:cs typeface="Segoe UI" panose="020B0502040204020203" pitchFamily="34" charset="0"/>
              </a:rPr>
              <a:t> e.g. </a:t>
            </a:r>
            <a:r>
              <a:rPr lang="en-SG" dirty="0" err="1">
                <a:solidFill>
                  <a:srgbClr val="0000FF"/>
                </a:solidFill>
                <a:latin typeface="Segoe UI" panose="020B0502040204020203" pitchFamily="34" charset="0"/>
                <a:cs typeface="Segoe UI" panose="020B0502040204020203" pitchFamily="34" charset="0"/>
              </a:rPr>
              <a:t>accountName</a:t>
            </a:r>
            <a:endParaRPr lang="en-SG" dirty="0">
              <a:solidFill>
                <a:schemeClr val="tx1"/>
              </a:solidFill>
              <a:latin typeface="Segoe UI" panose="020B0502040204020203" pitchFamily="34" charset="0"/>
              <a:cs typeface="Segoe UI" panose="020B0502040204020203" pitchFamily="34" charset="0"/>
            </a:endParaRPr>
          </a:p>
          <a:p>
            <a:pPr marL="0" indent="0">
              <a:buNone/>
            </a:pPr>
            <a:r>
              <a:rPr lang="en-SG" sz="1000">
                <a:latin typeface="Segoe UI" panose="020B0502040204020203" pitchFamily="34" charset="0"/>
                <a:cs typeface="Segoe UI" panose="020B0502040204020203" pitchFamily="34" charset="0"/>
              </a:rPr>
              <a:t>   </a:t>
            </a:r>
          </a:p>
          <a:p>
            <a:r>
              <a:rPr lang="en-SG">
                <a:latin typeface="Segoe UI" panose="020B0502040204020203" pitchFamily="34" charset="0"/>
                <a:cs typeface="Segoe UI" panose="020B0502040204020203" pitchFamily="34" charset="0"/>
              </a:rPr>
              <a:t>Use </a:t>
            </a:r>
            <a:r>
              <a:rPr lang="en-SG" dirty="0">
                <a:latin typeface="Segoe UI" panose="020B0502040204020203" pitchFamily="34" charset="0"/>
                <a:cs typeface="Segoe UI" panose="020B0502040204020203" pitchFamily="34" charset="0"/>
              </a:rPr>
              <a:t>Pascal case for:</a:t>
            </a:r>
          </a:p>
          <a:p>
            <a:pPr lvl="1"/>
            <a:r>
              <a:rPr lang="en-US" altLang="en-US" dirty="0">
                <a:latin typeface="Segoe UI" panose="020B0502040204020203" pitchFamily="34" charset="0"/>
                <a:cs typeface="Segoe UI" panose="020B0502040204020203" pitchFamily="34" charset="0"/>
              </a:rPr>
              <a:t>Method name, </a:t>
            </a:r>
            <a:r>
              <a:rPr lang="en-SG" dirty="0">
                <a:solidFill>
                  <a:srgbClr val="0000FF"/>
                </a:solidFill>
                <a:latin typeface="Segoe UI" panose="020B0502040204020203" pitchFamily="34" charset="0"/>
                <a:cs typeface="Segoe UI" panose="020B0502040204020203" pitchFamily="34" charset="0"/>
              </a:rPr>
              <a:t>e.g. </a:t>
            </a:r>
            <a:r>
              <a:rPr lang="en-SG" dirty="0" err="1">
                <a:solidFill>
                  <a:srgbClr val="0000FF"/>
                </a:solidFill>
                <a:latin typeface="Segoe UI" panose="020B0502040204020203" pitchFamily="34" charset="0"/>
                <a:cs typeface="Segoe UI" panose="020B0502040204020203" pitchFamily="34" charset="0"/>
              </a:rPr>
              <a:t>ToString</a:t>
            </a:r>
            <a:endParaRPr lang="en-US" altLang="en-US" dirty="0">
              <a:latin typeface="Segoe UI" panose="020B0502040204020203" pitchFamily="34" charset="0"/>
              <a:cs typeface="Segoe UI" panose="020B0502040204020203" pitchFamily="34" charset="0"/>
            </a:endParaRPr>
          </a:p>
          <a:p>
            <a:pPr lvl="1"/>
            <a:r>
              <a:rPr lang="en-US" altLang="en-US" dirty="0">
                <a:latin typeface="Segoe UI" panose="020B0502040204020203" pitchFamily="34" charset="0"/>
                <a:cs typeface="Segoe UI" panose="020B0502040204020203" pitchFamily="34" charset="0"/>
              </a:rPr>
              <a:t>Class name,</a:t>
            </a:r>
            <a:r>
              <a:rPr lang="en-SG" dirty="0">
                <a:solidFill>
                  <a:srgbClr val="0000FF"/>
                </a:solidFill>
                <a:latin typeface="Segoe UI" panose="020B0502040204020203" pitchFamily="34" charset="0"/>
                <a:cs typeface="Segoe UI" panose="020B0502040204020203" pitchFamily="34" charset="0"/>
              </a:rPr>
              <a:t> e.g. </a:t>
            </a:r>
            <a:r>
              <a:rPr lang="en-SG" dirty="0" err="1">
                <a:solidFill>
                  <a:srgbClr val="0000FF"/>
                </a:solidFill>
                <a:latin typeface="Segoe UI" panose="020B0502040204020203" pitchFamily="34" charset="0"/>
                <a:cs typeface="Segoe UI" panose="020B0502040204020203" pitchFamily="34" charset="0"/>
              </a:rPr>
              <a:t>SavingsAccount</a:t>
            </a:r>
            <a:endParaRPr lang="en-US" altLang="en-US" dirty="0">
              <a:latin typeface="Segoe UI" panose="020B0502040204020203" pitchFamily="34" charset="0"/>
              <a:cs typeface="Segoe UI" panose="020B0502040204020203" pitchFamily="34" charset="0"/>
            </a:endParaRPr>
          </a:p>
          <a:p>
            <a:pPr lvl="1"/>
            <a:r>
              <a:rPr lang="en-US" altLang="en-US" dirty="0">
                <a:latin typeface="Segoe UI" panose="020B0502040204020203" pitchFamily="34" charset="0"/>
                <a:cs typeface="Segoe UI" panose="020B0502040204020203" pitchFamily="34" charset="0"/>
              </a:rPr>
              <a:t>Property name,</a:t>
            </a:r>
            <a:r>
              <a:rPr lang="en-SG" dirty="0">
                <a:solidFill>
                  <a:srgbClr val="0000FF"/>
                </a:solidFill>
                <a:latin typeface="Segoe UI" panose="020B0502040204020203" pitchFamily="34" charset="0"/>
                <a:cs typeface="Segoe UI" panose="020B0502040204020203" pitchFamily="34" charset="0"/>
              </a:rPr>
              <a:t> e.g. </a:t>
            </a:r>
            <a:r>
              <a:rPr lang="en-SG" dirty="0" err="1">
                <a:solidFill>
                  <a:srgbClr val="0000FF"/>
                </a:solidFill>
                <a:latin typeface="Segoe UI" panose="020B0502040204020203" pitchFamily="34" charset="0"/>
                <a:cs typeface="Segoe UI" panose="020B0502040204020203" pitchFamily="34" charset="0"/>
              </a:rPr>
              <a:t>AccountName</a:t>
            </a:r>
            <a:endParaRPr lang="en-US" altLang="en-US" dirty="0">
              <a:latin typeface="Segoe UI" panose="020B0502040204020203" pitchFamily="34" charset="0"/>
              <a:cs typeface="Segoe UI" panose="020B0502040204020203" pitchFamily="34" charset="0"/>
            </a:endParaRPr>
          </a:p>
        </p:txBody>
      </p:sp>
      <p:pic>
        <p:nvPicPr>
          <p:cNvPr id="2" name="s20">
            <a:hlinkClick r:id="" action="ppaction://media"/>
            <a:extLst>
              <a:ext uri="{FF2B5EF4-FFF2-40B4-BE49-F238E27FC236}">
                <a16:creationId xmlns:a16="http://schemas.microsoft.com/office/drawing/2014/main" id="{295C2B5E-63E4-4410-B850-AAD01F97D2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1400" y="159361"/>
            <a:ext cx="406400" cy="406400"/>
          </a:xfrm>
          <a:prstGeom prst="rect">
            <a:avLst/>
          </a:prstGeom>
        </p:spPr>
      </p:pic>
    </p:spTree>
    <p:extLst>
      <p:ext uri="{BB962C8B-B14F-4D97-AF65-F5344CB8AC3E}">
        <p14:creationId xmlns:p14="http://schemas.microsoft.com/office/powerpoint/2010/main" val="18571308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50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24717-4274-42D0-9374-8A96241A617D}"/>
              </a:ext>
            </a:extLst>
          </p:cNvPr>
          <p:cNvSpPr>
            <a:spLocks noGrp="1"/>
          </p:cNvSpPr>
          <p:nvPr>
            <p:ph type="title"/>
          </p:nvPr>
        </p:nvSpPr>
        <p:spPr>
          <a:xfrm>
            <a:off x="76200" y="122238"/>
            <a:ext cx="8991600" cy="563562"/>
          </a:xfrm>
        </p:spPr>
        <p:txBody>
          <a:bodyPr/>
          <a:lstStyle/>
          <a:p>
            <a:r>
              <a:rPr lang="en-US" dirty="0"/>
              <a:t>Activity </a:t>
            </a:r>
            <a:r>
              <a:rPr lang="en-US" baseline="-25000" dirty="0"/>
              <a:t>…/1</a:t>
            </a:r>
          </a:p>
        </p:txBody>
      </p:sp>
      <p:sp>
        <p:nvSpPr>
          <p:cNvPr id="3" name="Content Placeholder 2">
            <a:extLst>
              <a:ext uri="{FF2B5EF4-FFF2-40B4-BE49-F238E27FC236}">
                <a16:creationId xmlns:a16="http://schemas.microsoft.com/office/drawing/2014/main" id="{D7BEC0EE-884E-4879-AD76-8F1F5735E10A}"/>
              </a:ext>
            </a:extLst>
          </p:cNvPr>
          <p:cNvSpPr>
            <a:spLocks noGrp="1"/>
          </p:cNvSpPr>
          <p:nvPr>
            <p:ph idx="1"/>
          </p:nvPr>
        </p:nvSpPr>
        <p:spPr/>
        <p:txBody>
          <a:bodyPr/>
          <a:lstStyle/>
          <a:p>
            <a:pPr marL="0" indent="0">
              <a:buNone/>
            </a:pPr>
            <a:r>
              <a:rPr lang="en-US" b="1" u="sng" dirty="0" err="1"/>
              <a:t>RectangleApp</a:t>
            </a:r>
            <a:endParaRPr lang="en-US" b="1" u="sng" dirty="0"/>
          </a:p>
          <a:p>
            <a:r>
              <a:rPr lang="en-US" sz="2600" dirty="0"/>
              <a:t>The class element diagram for </a:t>
            </a:r>
            <a:r>
              <a:rPr lang="en-US" sz="2600" b="1" dirty="0"/>
              <a:t>Rectangle</a:t>
            </a:r>
            <a:r>
              <a:rPr lang="en-US" sz="2600" dirty="0"/>
              <a:t> class is given below. </a:t>
            </a:r>
          </a:p>
          <a:p>
            <a:r>
              <a:rPr lang="en-US" sz="2600" dirty="0"/>
              <a:t>Implement the </a:t>
            </a:r>
            <a:r>
              <a:rPr lang="en-US" sz="2600" b="1" dirty="0"/>
              <a:t>Rectangle </a:t>
            </a:r>
            <a:r>
              <a:rPr lang="en-US" sz="2600" dirty="0"/>
              <a:t>class.</a:t>
            </a:r>
          </a:p>
          <a:p>
            <a:pPr marL="0" indent="0">
              <a:buNone/>
            </a:pPr>
            <a:endParaRPr lang="en-US" dirty="0"/>
          </a:p>
          <a:p>
            <a:endParaRPr lang="en-US" dirty="0"/>
          </a:p>
        </p:txBody>
      </p:sp>
      <p:graphicFrame>
        <p:nvGraphicFramePr>
          <p:cNvPr id="4" name="Table 3">
            <a:extLst>
              <a:ext uri="{FF2B5EF4-FFF2-40B4-BE49-F238E27FC236}">
                <a16:creationId xmlns:a16="http://schemas.microsoft.com/office/drawing/2014/main" id="{7CD74A25-0617-4E90-A266-87B50222FB26}"/>
              </a:ext>
            </a:extLst>
          </p:cNvPr>
          <p:cNvGraphicFramePr>
            <a:graphicFrameLocks noGrp="1"/>
          </p:cNvGraphicFramePr>
          <p:nvPr>
            <p:extLst>
              <p:ext uri="{D42A27DB-BD31-4B8C-83A1-F6EECF244321}">
                <p14:modId xmlns:p14="http://schemas.microsoft.com/office/powerpoint/2010/main" val="1573668798"/>
              </p:ext>
            </p:extLst>
          </p:nvPr>
        </p:nvGraphicFramePr>
        <p:xfrm>
          <a:off x="1905000" y="2819400"/>
          <a:ext cx="4724400" cy="3010882"/>
        </p:xfrm>
        <a:graphic>
          <a:graphicData uri="http://schemas.openxmlformats.org/drawingml/2006/table">
            <a:tbl>
              <a:tblPr firstRow="1" firstCol="1" lastRow="1" lastCol="1" bandRow="1" bandCol="1">
                <a:tableStyleId>{5940675A-B579-460E-94D1-54222C63F5DA}</a:tableStyleId>
              </a:tblPr>
              <a:tblGrid>
                <a:gridCol w="4724400">
                  <a:extLst>
                    <a:ext uri="{9D8B030D-6E8A-4147-A177-3AD203B41FA5}">
                      <a16:colId xmlns:a16="http://schemas.microsoft.com/office/drawing/2014/main" val="2580981044"/>
                    </a:ext>
                  </a:extLst>
                </a:gridCol>
              </a:tblGrid>
              <a:tr h="374362">
                <a:tc>
                  <a:txBody>
                    <a:bodyPr/>
                    <a:lstStyle/>
                    <a:p>
                      <a:pPr marL="0" marR="0" algn="ctr">
                        <a:spcBef>
                          <a:spcPts val="600"/>
                        </a:spcBef>
                        <a:spcAft>
                          <a:spcPts val="600"/>
                        </a:spcAft>
                      </a:pPr>
                      <a:r>
                        <a:rPr lang="en-US" sz="2000" kern="1200" dirty="0">
                          <a:effectLst/>
                          <a:latin typeface="Courier New" panose="02070309020205020404" pitchFamily="49" charset="0"/>
                          <a:cs typeface="Courier New" panose="02070309020205020404" pitchFamily="49" charset="0"/>
                        </a:rPr>
                        <a:t>Rectangle</a:t>
                      </a:r>
                      <a:r>
                        <a:rPr lang="en-US" sz="2000" dirty="0">
                          <a:effectLst/>
                          <a:latin typeface="Courier New" panose="02070309020205020404" pitchFamily="49" charset="0"/>
                          <a:cs typeface="Courier New" panose="02070309020205020404" pitchFamily="49" charset="0"/>
                        </a:rPr>
                        <a:t> </a:t>
                      </a:r>
                      <a:endParaRPr lang="en-US" sz="2000" b="0" dirty="0">
                        <a:solidFill>
                          <a:srgbClr val="0000FF"/>
                        </a:solidFill>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extLst>
                  <a:ext uri="{0D108BD9-81ED-4DB2-BD59-A6C34878D82A}">
                    <a16:rowId xmlns:a16="http://schemas.microsoft.com/office/drawing/2014/main" val="3553210669"/>
                  </a:ext>
                </a:extLst>
              </a:tr>
              <a:tr h="621282">
                <a:tc>
                  <a:txBody>
                    <a:bodyPr/>
                    <a:lstStyle/>
                    <a:p>
                      <a:pPr marL="0" marR="0" eaLnBrk="0" fontAlgn="base" hangingPunct="0">
                        <a:spcBef>
                          <a:spcPts val="430"/>
                        </a:spcBef>
                        <a:spcAft>
                          <a:spcPts val="0"/>
                        </a:spcAft>
                      </a:pPr>
                      <a:r>
                        <a:rPr lang="en-US" sz="2000" kern="1200" dirty="0">
                          <a:effectLst/>
                          <a:latin typeface="Courier New" panose="02070309020205020404" pitchFamily="49" charset="0"/>
                          <a:cs typeface="Courier New" panose="02070309020205020404" pitchFamily="49" charset="0"/>
                        </a:rPr>
                        <a:t>-</a:t>
                      </a:r>
                      <a:r>
                        <a:rPr lang="en-US" sz="2000" kern="1200" dirty="0" err="1">
                          <a:effectLst/>
                          <a:latin typeface="Courier New" panose="02070309020205020404" pitchFamily="49" charset="0"/>
                          <a:cs typeface="Courier New" panose="02070309020205020404" pitchFamily="49" charset="0"/>
                        </a:rPr>
                        <a:t>width:double</a:t>
                      </a:r>
                      <a:r>
                        <a:rPr lang="en-US" sz="2000" kern="1200" dirty="0">
                          <a:effectLst/>
                          <a:latin typeface="Courier New" panose="02070309020205020404" pitchFamily="49" charset="0"/>
                          <a:cs typeface="Courier New" panose="02070309020205020404" pitchFamily="49" charset="0"/>
                        </a:rPr>
                        <a:t> </a:t>
                      </a:r>
                      <a:endParaRPr lang="en-US" sz="2000" dirty="0">
                        <a:effectLst/>
                        <a:latin typeface="Courier New" panose="02070309020205020404" pitchFamily="49" charset="0"/>
                        <a:cs typeface="Courier New" panose="02070309020205020404" pitchFamily="49" charset="0"/>
                      </a:endParaRPr>
                    </a:p>
                    <a:p>
                      <a:pPr marL="0" marR="0" eaLnBrk="0" fontAlgn="base" hangingPunct="0">
                        <a:spcBef>
                          <a:spcPts val="430"/>
                        </a:spcBef>
                        <a:spcAft>
                          <a:spcPts val="0"/>
                        </a:spcAft>
                      </a:pPr>
                      <a:r>
                        <a:rPr lang="en-US" sz="2000" kern="1200" dirty="0">
                          <a:effectLst/>
                          <a:latin typeface="Courier New" panose="02070309020205020404" pitchFamily="49" charset="0"/>
                          <a:cs typeface="Courier New" panose="02070309020205020404" pitchFamily="49" charset="0"/>
                        </a:rPr>
                        <a:t>-</a:t>
                      </a:r>
                      <a:r>
                        <a:rPr lang="en-US" sz="2000" kern="1200" dirty="0" err="1">
                          <a:effectLst/>
                          <a:latin typeface="Courier New" panose="02070309020205020404" pitchFamily="49" charset="0"/>
                          <a:cs typeface="Courier New" panose="02070309020205020404" pitchFamily="49" charset="0"/>
                        </a:rPr>
                        <a:t>height:double</a:t>
                      </a:r>
                      <a:r>
                        <a:rPr lang="en-US" sz="2000" kern="1200" dirty="0">
                          <a:effectLst/>
                          <a:latin typeface="Courier New" panose="02070309020205020404" pitchFamily="49" charset="0"/>
                          <a:cs typeface="Courier New" panose="02070309020205020404" pitchFamily="49" charset="0"/>
                        </a:rPr>
                        <a:t> </a:t>
                      </a:r>
                      <a:endParaRPr lang="en-US" sz="2000" b="0" dirty="0">
                        <a:solidFill>
                          <a:srgbClr val="0000FF"/>
                        </a:solidFill>
                        <a:effectLst/>
                        <a:latin typeface="Courier New" panose="02070309020205020404" pitchFamily="49" charset="0"/>
                        <a:ea typeface="Times New Roman" panose="02020603050405020304" pitchFamily="18" charset="0"/>
                        <a:cs typeface="Courier New" panose="02070309020205020404" pitchFamily="49" charset="0"/>
                      </a:endParaRPr>
                    </a:p>
                  </a:txBody>
                  <a:tcPr marL="68580" marR="68580" marT="0" marB="0"/>
                </a:tc>
                <a:extLst>
                  <a:ext uri="{0D108BD9-81ED-4DB2-BD59-A6C34878D82A}">
                    <a16:rowId xmlns:a16="http://schemas.microsoft.com/office/drawing/2014/main" val="3103739026"/>
                  </a:ext>
                </a:extLst>
              </a:tr>
              <a:tr h="1518955">
                <a:tc>
                  <a:txBody>
                    <a:bodyPr/>
                    <a:lstStyle/>
                    <a:p>
                      <a:pPr marL="0" marR="0" eaLnBrk="0" fontAlgn="base" hangingPunct="0">
                        <a:spcBef>
                          <a:spcPts val="385"/>
                        </a:spcBef>
                        <a:spcAft>
                          <a:spcPts val="0"/>
                        </a:spcAft>
                      </a:pPr>
                      <a:r>
                        <a:rPr lang="en-US" sz="2000" kern="1200" dirty="0">
                          <a:effectLst/>
                          <a:latin typeface="Courier New" panose="02070309020205020404" pitchFamily="49" charset="0"/>
                          <a:cs typeface="Courier New" panose="02070309020205020404" pitchFamily="49" charset="0"/>
                        </a:rPr>
                        <a:t>+Rectangle()</a:t>
                      </a:r>
                      <a:endParaRPr lang="en-US" sz="2000" dirty="0">
                        <a:effectLst/>
                        <a:latin typeface="Courier New" panose="02070309020205020404" pitchFamily="49" charset="0"/>
                        <a:cs typeface="Courier New" panose="02070309020205020404" pitchFamily="49" charset="0"/>
                      </a:endParaRPr>
                    </a:p>
                    <a:p>
                      <a:pPr marL="0" marR="0" eaLnBrk="0" fontAlgn="base" hangingPunct="0">
                        <a:spcBef>
                          <a:spcPts val="385"/>
                        </a:spcBef>
                        <a:spcAft>
                          <a:spcPts val="0"/>
                        </a:spcAft>
                      </a:pPr>
                      <a:r>
                        <a:rPr lang="en-US" sz="2000" kern="1200" dirty="0">
                          <a:effectLst/>
                          <a:latin typeface="Courier New" panose="02070309020205020404" pitchFamily="49" charset="0"/>
                          <a:cs typeface="Courier New" panose="02070309020205020404" pitchFamily="49" charset="0"/>
                        </a:rPr>
                        <a:t>+Rectangle(</a:t>
                      </a:r>
                      <a:r>
                        <a:rPr lang="en-US" sz="2000" kern="1200">
                          <a:effectLst/>
                          <a:latin typeface="Courier New" panose="02070309020205020404" pitchFamily="49" charset="0"/>
                          <a:cs typeface="Courier New" panose="02070309020205020404" pitchFamily="49" charset="0"/>
                        </a:rPr>
                        <a:t>double,double</a:t>
                      </a:r>
                      <a:r>
                        <a:rPr lang="en-US" sz="2000" kern="1200" dirty="0">
                          <a:effectLst/>
                          <a:latin typeface="Courier New" panose="02070309020205020404" pitchFamily="49" charset="0"/>
                          <a:cs typeface="Courier New" panose="02070309020205020404" pitchFamily="49" charset="0"/>
                        </a:rPr>
                        <a:t>)</a:t>
                      </a:r>
                      <a:endParaRPr lang="en-US" sz="2000" dirty="0">
                        <a:effectLst/>
                        <a:latin typeface="Courier New" panose="02070309020205020404" pitchFamily="49" charset="0"/>
                        <a:cs typeface="Courier New" panose="02070309020205020404" pitchFamily="49" charset="0"/>
                      </a:endParaRPr>
                    </a:p>
                    <a:p>
                      <a:pPr marL="0" marR="0" eaLnBrk="0" fontAlgn="base" hangingPunct="0">
                        <a:spcBef>
                          <a:spcPts val="385"/>
                        </a:spcBef>
                        <a:spcAft>
                          <a:spcPts val="0"/>
                        </a:spcAft>
                      </a:pPr>
                      <a:r>
                        <a:rPr lang="en-US" sz="2000" kern="1200" dirty="0">
                          <a:effectLst/>
                          <a:latin typeface="Courier New" panose="02070309020205020404" pitchFamily="49" charset="0"/>
                          <a:cs typeface="Courier New" panose="02070309020205020404" pitchFamily="49" charset="0"/>
                        </a:rPr>
                        <a:t>+</a:t>
                      </a:r>
                      <a:r>
                        <a:rPr lang="en-US" sz="2000" kern="1200" dirty="0" err="1">
                          <a:effectLst/>
                          <a:latin typeface="Courier New" panose="02070309020205020404" pitchFamily="49" charset="0"/>
                          <a:cs typeface="Courier New" panose="02070309020205020404" pitchFamily="49" charset="0"/>
                        </a:rPr>
                        <a:t>FindArea</a:t>
                      </a:r>
                      <a:r>
                        <a:rPr lang="en-US" sz="2000" kern="1200" dirty="0">
                          <a:effectLst/>
                          <a:latin typeface="Courier New" panose="02070309020205020404" pitchFamily="49" charset="0"/>
                          <a:cs typeface="Courier New" panose="02070309020205020404" pitchFamily="49" charset="0"/>
                        </a:rPr>
                        <a:t>():double</a:t>
                      </a:r>
                      <a:endParaRPr lang="en-US" sz="2000" dirty="0">
                        <a:effectLst/>
                        <a:latin typeface="Courier New" panose="02070309020205020404" pitchFamily="49" charset="0"/>
                        <a:cs typeface="Courier New" panose="02070309020205020404" pitchFamily="49" charset="0"/>
                      </a:endParaRPr>
                    </a:p>
                    <a:p>
                      <a:pPr marL="0" marR="0" eaLnBrk="0" fontAlgn="base" hangingPunct="0">
                        <a:spcBef>
                          <a:spcPts val="385"/>
                        </a:spcBef>
                        <a:spcAft>
                          <a:spcPts val="0"/>
                        </a:spcAft>
                      </a:pPr>
                      <a:r>
                        <a:rPr lang="en-US" sz="2000" kern="1200" dirty="0">
                          <a:effectLst/>
                          <a:latin typeface="Courier New" panose="02070309020205020404" pitchFamily="49" charset="0"/>
                          <a:cs typeface="Courier New" panose="02070309020205020404" pitchFamily="49" charset="0"/>
                        </a:rPr>
                        <a:t>+</a:t>
                      </a:r>
                      <a:r>
                        <a:rPr lang="en-US" sz="2000" kern="1200" dirty="0" err="1">
                          <a:effectLst/>
                          <a:latin typeface="Courier New" panose="02070309020205020404" pitchFamily="49" charset="0"/>
                          <a:cs typeface="Courier New" panose="02070309020205020404" pitchFamily="49" charset="0"/>
                        </a:rPr>
                        <a:t>FindPerimeter</a:t>
                      </a:r>
                      <a:r>
                        <a:rPr lang="en-US" sz="2000" kern="1200" dirty="0">
                          <a:effectLst/>
                          <a:latin typeface="Courier New" panose="02070309020205020404" pitchFamily="49" charset="0"/>
                          <a:cs typeface="Courier New" panose="02070309020205020404" pitchFamily="49" charset="0"/>
                        </a:rPr>
                        <a:t>():double</a:t>
                      </a:r>
                      <a:endParaRPr lang="en-US" sz="2000" dirty="0">
                        <a:effectLst/>
                        <a:latin typeface="Courier New" panose="02070309020205020404" pitchFamily="49" charset="0"/>
                        <a:cs typeface="Courier New" panose="02070309020205020404" pitchFamily="49" charset="0"/>
                      </a:endParaRPr>
                    </a:p>
                    <a:p>
                      <a:pPr marL="0" marR="0">
                        <a:spcBef>
                          <a:spcPts val="385"/>
                        </a:spcBef>
                        <a:spcAft>
                          <a:spcPts val="600"/>
                        </a:spcAft>
                      </a:pPr>
                      <a:r>
                        <a:rPr lang="en-US" sz="2000" kern="1200" dirty="0">
                          <a:effectLst/>
                          <a:latin typeface="Courier New" panose="02070309020205020404" pitchFamily="49" charset="0"/>
                          <a:cs typeface="Courier New" panose="02070309020205020404" pitchFamily="49" charset="0"/>
                        </a:rPr>
                        <a:t>+</a:t>
                      </a:r>
                      <a:r>
                        <a:rPr lang="en-US" sz="2000" kern="1200" dirty="0" err="1">
                          <a:effectLst/>
                          <a:latin typeface="Courier New" panose="02070309020205020404" pitchFamily="49" charset="0"/>
                          <a:cs typeface="Courier New" panose="02070309020205020404" pitchFamily="49" charset="0"/>
                        </a:rPr>
                        <a:t>ToString</a:t>
                      </a:r>
                      <a:r>
                        <a:rPr lang="en-US" sz="2000" kern="1200">
                          <a:effectLst/>
                          <a:latin typeface="Courier New" panose="02070309020205020404" pitchFamily="49" charset="0"/>
                          <a:cs typeface="Courier New" panose="02070309020205020404" pitchFamily="49" charset="0"/>
                        </a:rPr>
                        <a:t>():string</a:t>
                      </a:r>
                    </a:p>
                    <a:p>
                      <a:pPr marL="0" marR="0">
                        <a:spcBef>
                          <a:spcPts val="385"/>
                        </a:spcBef>
                        <a:spcAft>
                          <a:spcPts val="600"/>
                        </a:spcAft>
                      </a:pPr>
                      <a:r>
                        <a:rPr lang="en-US" sz="800" kern="1200">
                          <a:effectLst/>
                          <a:latin typeface="Courier New" panose="02070309020205020404" pitchFamily="49" charset="0"/>
                          <a:cs typeface="Courier New" panose="02070309020205020404" pitchFamily="49" charset="0"/>
                        </a:rPr>
                        <a:t>  </a:t>
                      </a:r>
                      <a:r>
                        <a:rPr lang="en-US" sz="800">
                          <a:effectLst/>
                          <a:latin typeface="Courier New" panose="02070309020205020404" pitchFamily="49" charset="0"/>
                          <a:cs typeface="Courier New" panose="02070309020205020404" pitchFamily="49" charset="0"/>
                        </a:rPr>
                        <a:t> </a:t>
                      </a:r>
                      <a:endParaRPr lang="en-US" sz="800" b="0" dirty="0">
                        <a:solidFill>
                          <a:srgbClr val="0000FF"/>
                        </a:solidFill>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extLst>
                  <a:ext uri="{0D108BD9-81ED-4DB2-BD59-A6C34878D82A}">
                    <a16:rowId xmlns:a16="http://schemas.microsoft.com/office/drawing/2014/main" val="2857963311"/>
                  </a:ext>
                </a:extLst>
              </a:tr>
            </a:tbl>
          </a:graphicData>
        </a:graphic>
      </p:graphicFrame>
      <p:pic>
        <p:nvPicPr>
          <p:cNvPr id="5" name="s21">
            <a:hlinkClick r:id="" action="ppaction://media"/>
            <a:extLst>
              <a:ext uri="{FF2B5EF4-FFF2-40B4-BE49-F238E27FC236}">
                <a16:creationId xmlns:a16="http://schemas.microsoft.com/office/drawing/2014/main" id="{BC300E07-158D-4C72-9C8E-FD9B128982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1400" y="143730"/>
            <a:ext cx="406400" cy="406400"/>
          </a:xfrm>
          <a:prstGeom prst="rect">
            <a:avLst/>
          </a:prstGeom>
        </p:spPr>
      </p:pic>
    </p:spTree>
    <p:extLst>
      <p:ext uri="{BB962C8B-B14F-4D97-AF65-F5344CB8AC3E}">
        <p14:creationId xmlns:p14="http://schemas.microsoft.com/office/powerpoint/2010/main" val="21634518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3"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24717-4274-42D0-9374-8A96241A617D}"/>
              </a:ext>
            </a:extLst>
          </p:cNvPr>
          <p:cNvSpPr>
            <a:spLocks noGrp="1"/>
          </p:cNvSpPr>
          <p:nvPr>
            <p:ph type="title"/>
          </p:nvPr>
        </p:nvSpPr>
        <p:spPr>
          <a:xfrm>
            <a:off x="76200" y="122238"/>
            <a:ext cx="8991600" cy="563562"/>
          </a:xfrm>
        </p:spPr>
        <p:txBody>
          <a:bodyPr/>
          <a:lstStyle/>
          <a:p>
            <a:r>
              <a:rPr lang="en-US" dirty="0"/>
              <a:t>Activity </a:t>
            </a:r>
            <a:r>
              <a:rPr lang="en-US" baseline="-25000" dirty="0"/>
              <a:t>…/1</a:t>
            </a:r>
          </a:p>
        </p:txBody>
      </p:sp>
      <p:sp>
        <p:nvSpPr>
          <p:cNvPr id="3" name="Content Placeholder 2">
            <a:extLst>
              <a:ext uri="{FF2B5EF4-FFF2-40B4-BE49-F238E27FC236}">
                <a16:creationId xmlns:a16="http://schemas.microsoft.com/office/drawing/2014/main" id="{D7BEC0EE-884E-4879-AD76-8F1F5735E10A}"/>
              </a:ext>
            </a:extLst>
          </p:cNvPr>
          <p:cNvSpPr>
            <a:spLocks noGrp="1"/>
          </p:cNvSpPr>
          <p:nvPr>
            <p:ph idx="1"/>
          </p:nvPr>
        </p:nvSpPr>
        <p:spPr/>
        <p:txBody>
          <a:bodyPr/>
          <a:lstStyle/>
          <a:p>
            <a:pPr marL="0" indent="0">
              <a:buNone/>
            </a:pPr>
            <a:r>
              <a:rPr lang="en-US" b="1" u="sng" dirty="0" err="1"/>
              <a:t>RectangleApp</a:t>
            </a:r>
            <a:endParaRPr lang="en-US" b="1" u="sng" dirty="0"/>
          </a:p>
          <a:p>
            <a:pPr marL="231775" indent="-231775">
              <a:tabLst>
                <a:tab pos="231775" algn="l"/>
                <a:tab pos="539750" algn="l"/>
              </a:tabLst>
            </a:pPr>
            <a:r>
              <a:rPr lang="en-SG" sz="2200" dirty="0">
                <a:effectLst/>
                <a:latin typeface="Arial" panose="020B0604020202020204" pitchFamily="34" charset="0"/>
                <a:ea typeface="Calibri" panose="020F0502020204030204" pitchFamily="34" charset="0"/>
                <a:cs typeface="Times New Roman" panose="02020603050405020304" pitchFamily="18" charset="0"/>
              </a:rPr>
              <a:t>Write code in the main program (</a:t>
            </a:r>
            <a:r>
              <a:rPr lang="en-SG" sz="2200" b="1" dirty="0" err="1">
                <a:effectLst/>
                <a:latin typeface="Courier New" panose="02070309020205020404" pitchFamily="49" charset="0"/>
                <a:ea typeface="Calibri" panose="020F0502020204030204" pitchFamily="34" charset="0"/>
                <a:cs typeface="Times New Roman" panose="02020603050405020304" pitchFamily="18" charset="0"/>
              </a:rPr>
              <a:t>Program.cs</a:t>
            </a:r>
            <a:r>
              <a:rPr lang="en-SG" sz="2200" dirty="0">
                <a:effectLst/>
                <a:latin typeface="Arial" panose="020B0604020202020204" pitchFamily="34" charset="0"/>
                <a:ea typeface="Calibri" panose="020F0502020204030204" pitchFamily="34" charset="0"/>
                <a:cs typeface="Times New Roman" panose="02020603050405020304" pitchFamily="18" charset="0"/>
              </a:rPr>
              <a:t>) to do the following:</a:t>
            </a:r>
            <a:endParaRPr lang="en-US" sz="2200" dirty="0"/>
          </a:p>
          <a:p>
            <a:pPr lvl="1" indent="-342900">
              <a:spcBef>
                <a:spcPts val="600"/>
              </a:spcBef>
              <a:tabLst>
                <a:tab pos="231775" algn="l"/>
                <a:tab pos="539750" algn="l"/>
              </a:tabLst>
            </a:pPr>
            <a:r>
              <a:rPr lang="en-US" altLang="en-US" sz="2200" dirty="0"/>
              <a:t>Create 2 Rectangle objects </a:t>
            </a:r>
            <a:r>
              <a:rPr lang="en-US" altLang="en-US" sz="2200" dirty="0">
                <a:solidFill>
                  <a:srgbClr val="0000FF"/>
                </a:solidFill>
                <a:latin typeface="Courier New" panose="02070309020205020404" pitchFamily="49" charset="0"/>
                <a:cs typeface="Courier New" panose="02070309020205020404" pitchFamily="49" charset="0"/>
              </a:rPr>
              <a:t>rect1</a:t>
            </a:r>
            <a:r>
              <a:rPr lang="en-US" altLang="en-US" sz="2200" dirty="0"/>
              <a:t> and </a:t>
            </a:r>
            <a:r>
              <a:rPr lang="en-US" altLang="en-US" sz="2200" dirty="0">
                <a:solidFill>
                  <a:srgbClr val="0000FF"/>
                </a:solidFill>
                <a:latin typeface="Courier New" panose="02070309020205020404" pitchFamily="49" charset="0"/>
                <a:cs typeface="Courier New" panose="02070309020205020404" pitchFamily="49" charset="0"/>
              </a:rPr>
              <a:t>rect2</a:t>
            </a:r>
            <a:r>
              <a:rPr lang="en-US" altLang="en-US" sz="2200" dirty="0"/>
              <a:t> in the </a:t>
            </a:r>
            <a:r>
              <a:rPr lang="en-US" altLang="en-US" sz="2200" dirty="0">
                <a:solidFill>
                  <a:srgbClr val="0000FF"/>
                </a:solidFill>
                <a:latin typeface="Courier New" panose="02070309020205020404" pitchFamily="49" charset="0"/>
                <a:ea typeface="SimSun" panose="02010600030101010101" pitchFamily="2" charset="-122"/>
                <a:cs typeface="Courier New" panose="02070309020205020404" pitchFamily="49" charset="0"/>
              </a:rPr>
              <a:t>Main() </a:t>
            </a:r>
            <a:r>
              <a:rPr lang="en-US" altLang="en-US" sz="2200" dirty="0"/>
              <a:t>method with the following dimensions:</a:t>
            </a:r>
          </a:p>
          <a:p>
            <a:pPr lvl="0">
              <a:spcBef>
                <a:spcPts val="600"/>
              </a:spcBef>
              <a:buFontTx/>
              <a:buChar char="–"/>
              <a:tabLst>
                <a:tab pos="231775" algn="l"/>
                <a:tab pos="539750" algn="l"/>
              </a:tabLst>
            </a:pPr>
            <a:endParaRPr lang="en-US" sz="2200" dirty="0"/>
          </a:p>
          <a:p>
            <a:pPr lvl="0">
              <a:spcBef>
                <a:spcPts val="600"/>
              </a:spcBef>
              <a:buFontTx/>
              <a:buChar char="–"/>
              <a:tabLst>
                <a:tab pos="231775" algn="l"/>
                <a:tab pos="539750" algn="l"/>
              </a:tabLst>
            </a:pPr>
            <a:endParaRPr lang="en-US" sz="2200" dirty="0"/>
          </a:p>
          <a:p>
            <a:pPr lvl="0">
              <a:spcBef>
                <a:spcPts val="600"/>
              </a:spcBef>
              <a:buFontTx/>
              <a:buChar char="–"/>
              <a:tabLst>
                <a:tab pos="231775" algn="l"/>
                <a:tab pos="539750" algn="l"/>
              </a:tabLst>
            </a:pPr>
            <a:endParaRPr lang="en-US" sz="2200" dirty="0"/>
          </a:p>
          <a:p>
            <a:pPr lvl="1" indent="-342900">
              <a:spcBef>
                <a:spcPts val="600"/>
              </a:spcBef>
              <a:tabLst>
                <a:tab pos="231775" algn="l"/>
                <a:tab pos="539750" algn="l"/>
              </a:tabLst>
            </a:pPr>
            <a:r>
              <a:rPr lang="en-US" altLang="en-US" sz="2200" dirty="0"/>
              <a:t>Display the attributes of </a:t>
            </a:r>
            <a:r>
              <a:rPr lang="en-US" altLang="en-US" sz="2200" dirty="0">
                <a:solidFill>
                  <a:srgbClr val="0000FF"/>
                </a:solidFill>
                <a:latin typeface="Courier New" panose="02070309020205020404" pitchFamily="49" charset="0"/>
                <a:cs typeface="Courier New" panose="02070309020205020404" pitchFamily="49" charset="0"/>
              </a:rPr>
              <a:t>rect1</a:t>
            </a:r>
            <a:r>
              <a:rPr lang="en-US" altLang="en-US" sz="2200" dirty="0"/>
              <a:t>.</a:t>
            </a:r>
          </a:p>
          <a:p>
            <a:pPr lvl="1" indent="-342900">
              <a:spcBef>
                <a:spcPts val="600"/>
              </a:spcBef>
              <a:tabLst>
                <a:tab pos="231775" algn="l"/>
                <a:tab pos="539750" algn="l"/>
              </a:tabLst>
            </a:pPr>
            <a:r>
              <a:rPr lang="en-US" altLang="en-US" sz="2200" dirty="0"/>
              <a:t>Display the area of </a:t>
            </a:r>
            <a:r>
              <a:rPr lang="en-US" altLang="en-US" sz="2200" dirty="0">
                <a:solidFill>
                  <a:srgbClr val="0000FF"/>
                </a:solidFill>
                <a:latin typeface="Courier New" panose="02070309020205020404" pitchFamily="49" charset="0"/>
                <a:cs typeface="Courier New" panose="02070309020205020404" pitchFamily="49" charset="0"/>
              </a:rPr>
              <a:t>rect1</a:t>
            </a:r>
            <a:r>
              <a:rPr lang="en-US" altLang="en-US" sz="2200" dirty="0"/>
              <a:t>.</a:t>
            </a:r>
          </a:p>
          <a:p>
            <a:pPr lvl="1" indent="-342900">
              <a:spcBef>
                <a:spcPts val="600"/>
              </a:spcBef>
              <a:tabLst>
                <a:tab pos="231775" algn="l"/>
                <a:tab pos="539750" algn="l"/>
              </a:tabLst>
            </a:pPr>
            <a:r>
              <a:rPr lang="en-US" altLang="en-US" sz="2200" dirty="0"/>
              <a:t>Display the perimeter of </a:t>
            </a:r>
            <a:r>
              <a:rPr lang="en-US" altLang="en-US" sz="2200" dirty="0">
                <a:solidFill>
                  <a:srgbClr val="0000FF"/>
                </a:solidFill>
                <a:latin typeface="Courier New" panose="02070309020205020404" pitchFamily="49" charset="0"/>
                <a:cs typeface="Courier New" panose="02070309020205020404" pitchFamily="49" charset="0"/>
              </a:rPr>
              <a:t>rect2</a:t>
            </a:r>
            <a:r>
              <a:rPr lang="en-US" altLang="en-US" sz="2200" dirty="0"/>
              <a:t>.</a:t>
            </a:r>
            <a:endParaRPr lang="en-US" sz="2200" dirty="0"/>
          </a:p>
          <a:p>
            <a:pPr>
              <a:buFontTx/>
              <a:buChar char="–"/>
            </a:pPr>
            <a:endParaRPr lang="en-US" sz="2200" dirty="0"/>
          </a:p>
          <a:p>
            <a:endParaRPr lang="en-US" dirty="0"/>
          </a:p>
        </p:txBody>
      </p:sp>
      <p:graphicFrame>
        <p:nvGraphicFramePr>
          <p:cNvPr id="5" name="Table 4">
            <a:extLst>
              <a:ext uri="{FF2B5EF4-FFF2-40B4-BE49-F238E27FC236}">
                <a16:creationId xmlns:a16="http://schemas.microsoft.com/office/drawing/2014/main" id="{51618C18-487D-4F5F-83B1-0AAC7DD7751D}"/>
              </a:ext>
            </a:extLst>
          </p:cNvPr>
          <p:cNvGraphicFramePr>
            <a:graphicFrameLocks noGrp="1"/>
          </p:cNvGraphicFramePr>
          <p:nvPr>
            <p:extLst>
              <p:ext uri="{D42A27DB-BD31-4B8C-83A1-F6EECF244321}">
                <p14:modId xmlns:p14="http://schemas.microsoft.com/office/powerpoint/2010/main" val="678822358"/>
              </p:ext>
            </p:extLst>
          </p:nvPr>
        </p:nvGraphicFramePr>
        <p:xfrm>
          <a:off x="1676400" y="2667000"/>
          <a:ext cx="5943600" cy="914400"/>
        </p:xfrm>
        <a:graphic>
          <a:graphicData uri="http://schemas.openxmlformats.org/drawingml/2006/table">
            <a:tbl>
              <a:tblPr firstRow="1" firstCol="1" lastRow="1" lastCol="1" bandRow="1" bandCol="1">
                <a:tableStyleId>{5940675A-B579-460E-94D1-54222C63F5DA}</a:tableStyleId>
              </a:tblPr>
              <a:tblGrid>
                <a:gridCol w="2313678">
                  <a:extLst>
                    <a:ext uri="{9D8B030D-6E8A-4147-A177-3AD203B41FA5}">
                      <a16:colId xmlns:a16="http://schemas.microsoft.com/office/drawing/2014/main" val="2452670680"/>
                    </a:ext>
                  </a:extLst>
                </a:gridCol>
                <a:gridCol w="1547385">
                  <a:extLst>
                    <a:ext uri="{9D8B030D-6E8A-4147-A177-3AD203B41FA5}">
                      <a16:colId xmlns:a16="http://schemas.microsoft.com/office/drawing/2014/main" val="4023962302"/>
                    </a:ext>
                  </a:extLst>
                </a:gridCol>
                <a:gridCol w="2082537">
                  <a:extLst>
                    <a:ext uri="{9D8B030D-6E8A-4147-A177-3AD203B41FA5}">
                      <a16:colId xmlns:a16="http://schemas.microsoft.com/office/drawing/2014/main" val="1064776689"/>
                    </a:ext>
                  </a:extLst>
                </a:gridCol>
              </a:tblGrid>
              <a:tr h="0">
                <a:tc>
                  <a:txBody>
                    <a:bodyPr/>
                    <a:lstStyle/>
                    <a:p>
                      <a:pPr marL="0" marR="0" algn="ctr">
                        <a:spcBef>
                          <a:spcPts val="0"/>
                        </a:spcBef>
                        <a:spcAft>
                          <a:spcPts val="0"/>
                        </a:spcAft>
                      </a:pPr>
                      <a:r>
                        <a:rPr lang="en-US" sz="2000" dirty="0">
                          <a:effectLst/>
                        </a:rPr>
                        <a:t>variable</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0"/>
                        </a:spcAft>
                      </a:pPr>
                      <a:r>
                        <a:rPr lang="en-US" sz="2000" dirty="0">
                          <a:effectLst/>
                        </a:rPr>
                        <a:t>height</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0"/>
                        </a:spcAft>
                      </a:pPr>
                      <a:r>
                        <a:rPr lang="en-US" sz="2000" dirty="0">
                          <a:effectLst/>
                        </a:rPr>
                        <a:t>width</a:t>
                      </a:r>
                      <a:endParaRPr lang="en-US" sz="20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552616280"/>
                  </a:ext>
                </a:extLst>
              </a:tr>
              <a:tr h="0">
                <a:tc>
                  <a:txBody>
                    <a:bodyPr/>
                    <a:lstStyle/>
                    <a:p>
                      <a:pPr marL="0" marR="0" algn="ctr">
                        <a:spcBef>
                          <a:spcPts val="0"/>
                        </a:spcBef>
                        <a:spcAft>
                          <a:spcPts val="0"/>
                        </a:spcAft>
                      </a:pPr>
                      <a:r>
                        <a:rPr lang="en-US" sz="2000">
                          <a:effectLst/>
                          <a:latin typeface="Courier New" panose="02070309020205020404" pitchFamily="49" charset="0"/>
                          <a:cs typeface="Courier New" panose="02070309020205020404" pitchFamily="49" charset="0"/>
                        </a:rPr>
                        <a:t>rect1</a:t>
                      </a:r>
                      <a:endParaRPr lang="en-US" sz="200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marL="0" marR="0" algn="ctr">
                        <a:spcBef>
                          <a:spcPts val="0"/>
                        </a:spcBef>
                        <a:spcAft>
                          <a:spcPts val="0"/>
                        </a:spcAft>
                      </a:pPr>
                      <a:r>
                        <a:rPr lang="en-US" sz="2000">
                          <a:effectLst/>
                          <a:latin typeface="Courier New" panose="02070309020205020404" pitchFamily="49" charset="0"/>
                          <a:cs typeface="Courier New" panose="02070309020205020404" pitchFamily="49" charset="0"/>
                        </a:rPr>
                        <a:t>100</a:t>
                      </a:r>
                      <a:endParaRPr lang="en-US" sz="200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marL="0" marR="0" algn="ctr">
                        <a:spcBef>
                          <a:spcPts val="0"/>
                        </a:spcBef>
                        <a:spcAft>
                          <a:spcPts val="0"/>
                        </a:spcAft>
                      </a:pPr>
                      <a:r>
                        <a:rPr lang="en-US" sz="2000" dirty="0">
                          <a:effectLst/>
                          <a:latin typeface="Courier New" panose="02070309020205020404" pitchFamily="49" charset="0"/>
                          <a:cs typeface="Courier New" panose="02070309020205020404" pitchFamily="49" charset="0"/>
                        </a:rPr>
                        <a:t>50</a:t>
                      </a:r>
                      <a:endParaRPr lang="en-US" sz="20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extLst>
                  <a:ext uri="{0D108BD9-81ED-4DB2-BD59-A6C34878D82A}">
                    <a16:rowId xmlns:a16="http://schemas.microsoft.com/office/drawing/2014/main" val="3038403395"/>
                  </a:ext>
                </a:extLst>
              </a:tr>
              <a:tr h="0">
                <a:tc>
                  <a:txBody>
                    <a:bodyPr/>
                    <a:lstStyle/>
                    <a:p>
                      <a:pPr marL="0" marR="0" algn="ctr">
                        <a:spcBef>
                          <a:spcPts val="0"/>
                        </a:spcBef>
                        <a:spcAft>
                          <a:spcPts val="0"/>
                        </a:spcAft>
                      </a:pPr>
                      <a:r>
                        <a:rPr lang="en-US" sz="2000">
                          <a:effectLst/>
                          <a:latin typeface="Courier New" panose="02070309020205020404" pitchFamily="49" charset="0"/>
                          <a:cs typeface="Courier New" panose="02070309020205020404" pitchFamily="49" charset="0"/>
                        </a:rPr>
                        <a:t>rect2</a:t>
                      </a:r>
                      <a:endParaRPr lang="en-US" sz="200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marL="0" marR="0" algn="ctr">
                        <a:spcBef>
                          <a:spcPts val="0"/>
                        </a:spcBef>
                        <a:spcAft>
                          <a:spcPts val="0"/>
                        </a:spcAft>
                      </a:pPr>
                      <a:r>
                        <a:rPr lang="en-US" sz="2000">
                          <a:effectLst/>
                          <a:latin typeface="Courier New" panose="02070309020205020404" pitchFamily="49" charset="0"/>
                          <a:cs typeface="Courier New" panose="02070309020205020404" pitchFamily="49" charset="0"/>
                        </a:rPr>
                        <a:t>250</a:t>
                      </a:r>
                      <a:endParaRPr lang="en-US" sz="200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marL="0" marR="0" algn="ctr">
                        <a:spcBef>
                          <a:spcPts val="0"/>
                        </a:spcBef>
                        <a:spcAft>
                          <a:spcPts val="0"/>
                        </a:spcAft>
                      </a:pPr>
                      <a:r>
                        <a:rPr lang="en-US" sz="2000" dirty="0">
                          <a:effectLst/>
                          <a:latin typeface="Courier New" panose="02070309020205020404" pitchFamily="49" charset="0"/>
                          <a:cs typeface="Courier New" panose="02070309020205020404" pitchFamily="49" charset="0"/>
                        </a:rPr>
                        <a:t>100</a:t>
                      </a:r>
                      <a:endParaRPr lang="en-US" sz="20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extLst>
                  <a:ext uri="{0D108BD9-81ED-4DB2-BD59-A6C34878D82A}">
                    <a16:rowId xmlns:a16="http://schemas.microsoft.com/office/drawing/2014/main" val="3705099856"/>
                  </a:ext>
                </a:extLst>
              </a:tr>
            </a:tbl>
          </a:graphicData>
        </a:graphic>
      </p:graphicFrame>
    </p:spTree>
    <p:extLst>
      <p:ext uri="{BB962C8B-B14F-4D97-AF65-F5344CB8AC3E}">
        <p14:creationId xmlns:p14="http://schemas.microsoft.com/office/powerpoint/2010/main" val="765452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24717-4274-42D0-9374-8A96241A617D}"/>
              </a:ext>
            </a:extLst>
          </p:cNvPr>
          <p:cNvSpPr>
            <a:spLocks noGrp="1"/>
          </p:cNvSpPr>
          <p:nvPr>
            <p:ph type="title"/>
          </p:nvPr>
        </p:nvSpPr>
        <p:spPr>
          <a:xfrm>
            <a:off x="76200" y="122238"/>
            <a:ext cx="8991600" cy="563562"/>
          </a:xfrm>
        </p:spPr>
        <p:txBody>
          <a:bodyPr/>
          <a:lstStyle/>
          <a:p>
            <a:r>
              <a:rPr lang="en-US" dirty="0"/>
              <a:t>Activity </a:t>
            </a:r>
            <a:r>
              <a:rPr lang="en-US" baseline="-25000" dirty="0"/>
              <a:t>…/2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BEC0EE-884E-4879-AD76-8F1F5735E10A}"/>
                  </a:ext>
                </a:extLst>
              </p:cNvPr>
              <p:cNvSpPr>
                <a:spLocks noGrp="1"/>
              </p:cNvSpPr>
              <p:nvPr>
                <p:ph idx="1"/>
              </p:nvPr>
            </p:nvSpPr>
            <p:spPr/>
            <p:txBody>
              <a:bodyPr/>
              <a:lstStyle/>
              <a:p>
                <a:pPr marL="0" indent="0">
                  <a:buNone/>
                </a:pPr>
                <a:r>
                  <a:rPr lang="en-US" b="1" u="sng" dirty="0"/>
                  <a:t>PointApp</a:t>
                </a:r>
              </a:p>
              <a:p>
                <a:r>
                  <a:rPr lang="en-US" sz="2000" dirty="0"/>
                  <a:t>In 2-D geometry, a point is represented by x-coordinate &amp; y-coordinate in this form: (x, y)</a:t>
                </a:r>
              </a:p>
              <a:p>
                <a:r>
                  <a:rPr lang="en-US" sz="2000" dirty="0"/>
                  <a:t>The class element diagram for </a:t>
                </a:r>
                <a:r>
                  <a:rPr lang="en-US" sz="2000" b="1" dirty="0"/>
                  <a:t>Point</a:t>
                </a:r>
                <a:r>
                  <a:rPr lang="en-US" sz="2000" dirty="0"/>
                  <a:t> class is given below. </a:t>
                </a:r>
              </a:p>
              <a:p>
                <a:r>
                  <a:rPr lang="en-US" sz="2000" dirty="0"/>
                  <a:t>Formula to calculate the distance between 2 points, (x</a:t>
                </a:r>
                <a:r>
                  <a:rPr lang="en-US" sz="2000" baseline="-25000" dirty="0"/>
                  <a:t>1</a:t>
                </a:r>
                <a:r>
                  <a:rPr lang="en-US" sz="2000" dirty="0"/>
                  <a:t>, y</a:t>
                </a:r>
                <a:r>
                  <a:rPr lang="en-US" sz="2000" baseline="-25000" dirty="0"/>
                  <a:t>1</a:t>
                </a:r>
                <a:r>
                  <a:rPr lang="en-US" sz="2000" dirty="0"/>
                  <a:t>) &amp; (x</a:t>
                </a:r>
                <a:r>
                  <a:rPr lang="en-US" sz="2000" baseline="-25000" dirty="0"/>
                  <a:t>2</a:t>
                </a:r>
                <a:r>
                  <a:rPr lang="en-US" sz="2000" dirty="0"/>
                  <a:t>, y</a:t>
                </a:r>
                <a:r>
                  <a:rPr lang="en-US" sz="2000" baseline="-25000" dirty="0"/>
                  <a:t>2</a:t>
                </a:r>
                <a:r>
                  <a:rPr lang="en-US" sz="2000" dirty="0"/>
                  <a:t>) is</a:t>
                </a:r>
              </a:p>
              <a:p>
                <a:pPr marL="457200" lvl="1" indent="0">
                  <a:buNone/>
                </a:pPr>
                <a:r>
                  <a:rPr lang="en-US" sz="1600" dirty="0"/>
                  <a:t>	</a:t>
                </a:r>
                <a:r>
                  <a:rPr lang="en-US" sz="1800" dirty="0"/>
                  <a:t>distance</a:t>
                </a:r>
                <a:r>
                  <a:rPr lang="en-US" sz="1600" dirty="0"/>
                  <a:t> = </a:t>
                </a:r>
                <a14:m>
                  <m:oMath xmlns:m="http://schemas.openxmlformats.org/officeDocument/2006/math">
                    <m:rad>
                      <m:radPr>
                        <m:degHide m:val="on"/>
                        <m:ctrlPr>
                          <a:rPr lang="en-US" sz="2000" i="1" smtClean="0">
                            <a:latin typeface="Cambria Math" panose="02040503050406030204" pitchFamily="18" charset="0"/>
                          </a:rPr>
                        </m:ctrlPr>
                      </m:radPr>
                      <m:deg/>
                      <m:e>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baseline="-25000" smtClean="0">
                                <a:latin typeface="Cambria Math" panose="02040503050406030204" pitchFamily="18" charset="0"/>
                              </a:rPr>
                              <m:t>2</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baseline="-25000" smtClean="0">
                                <a:latin typeface="Cambria Math" panose="02040503050406030204" pitchFamily="18" charset="0"/>
                              </a:rPr>
                              <m:t>1</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b="0" i="1" baseline="-25000" smtClean="0">
                                <a:latin typeface="Cambria Math" panose="02040503050406030204" pitchFamily="18" charset="0"/>
                              </a:rPr>
                              <m:t>2</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baseline="-25000" smtClean="0">
                                <a:latin typeface="Cambria Math" panose="02040503050406030204" pitchFamily="18" charset="0"/>
                              </a:rPr>
                              <m:t>1</m:t>
                            </m:r>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e>
                    </m:rad>
                  </m:oMath>
                </a14:m>
                <a:r>
                  <a:rPr lang="en-US" sz="2000" dirty="0"/>
                  <a:t>     </a:t>
                </a:r>
              </a:p>
              <a:p>
                <a:endParaRPr lang="en-US" sz="2000" dirty="0"/>
              </a:p>
              <a:p>
                <a:r>
                  <a:rPr lang="en-US" sz="2000" dirty="0"/>
                  <a:t>Notice that Distance() method takes in</a:t>
                </a:r>
              </a:p>
              <a:p>
                <a:pPr marL="0" indent="0">
                  <a:buNone/>
                </a:pPr>
                <a:r>
                  <a:rPr lang="en-US" sz="2000" dirty="0"/>
                  <a:t>     a </a:t>
                </a:r>
                <a:r>
                  <a:rPr lang="en-US" sz="2000" b="1" dirty="0"/>
                  <a:t>Point</a:t>
                </a:r>
                <a:r>
                  <a:rPr lang="en-US" sz="2000" dirty="0"/>
                  <a:t> object. (How do we handle it?)</a:t>
                </a:r>
              </a:p>
              <a:p>
                <a:endParaRPr lang="en-US" sz="2000" dirty="0"/>
              </a:p>
              <a:p>
                <a:r>
                  <a:rPr lang="en-US" sz="2000" dirty="0"/>
                  <a:t>Implement the </a:t>
                </a:r>
                <a:r>
                  <a:rPr lang="en-US" sz="2000" b="1" dirty="0"/>
                  <a:t>Point </a:t>
                </a:r>
                <a:r>
                  <a:rPr lang="en-US" sz="2000" dirty="0"/>
                  <a:t>class.</a:t>
                </a:r>
                <a:endParaRPr lang="en-US" dirty="0"/>
              </a:p>
            </p:txBody>
          </p:sp>
        </mc:Choice>
        <mc:Fallback xmlns="">
          <p:sp>
            <p:nvSpPr>
              <p:cNvPr id="3" name="Content Placeholder 2">
                <a:extLst>
                  <a:ext uri="{FF2B5EF4-FFF2-40B4-BE49-F238E27FC236}">
                    <a16:creationId xmlns:a16="http://schemas.microsoft.com/office/drawing/2014/main" id="{D7BEC0EE-884E-4879-AD76-8F1F5735E10A}"/>
                  </a:ext>
                </a:extLst>
              </p:cNvPr>
              <p:cNvSpPr>
                <a:spLocks noGrp="1" noRot="1" noChangeAspect="1" noMove="1" noResize="1" noEditPoints="1" noAdjustHandles="1" noChangeArrowheads="1" noChangeShapeType="1" noTextEdit="1"/>
              </p:cNvSpPr>
              <p:nvPr>
                <p:ph idx="1"/>
              </p:nvPr>
            </p:nvSpPr>
            <p:spPr>
              <a:blipFill>
                <a:blip r:embed="rId3"/>
                <a:stretch>
                  <a:fillRect l="-1424" t="-1222"/>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7CD74A25-0617-4E90-A266-87B50222FB26}"/>
              </a:ext>
            </a:extLst>
          </p:cNvPr>
          <p:cNvGraphicFramePr>
            <a:graphicFrameLocks noGrp="1"/>
          </p:cNvGraphicFramePr>
          <p:nvPr>
            <p:extLst>
              <p:ext uri="{D42A27DB-BD31-4B8C-83A1-F6EECF244321}">
                <p14:modId xmlns:p14="http://schemas.microsoft.com/office/powerpoint/2010/main" val="757911366"/>
              </p:ext>
            </p:extLst>
          </p:nvPr>
        </p:nvGraphicFramePr>
        <p:xfrm>
          <a:off x="5334000" y="3276600"/>
          <a:ext cx="3697356" cy="2514599"/>
        </p:xfrm>
        <a:graphic>
          <a:graphicData uri="http://schemas.openxmlformats.org/drawingml/2006/table">
            <a:tbl>
              <a:tblPr firstRow="1" firstCol="1" lastRow="1" lastCol="1" bandRow="1" bandCol="1">
                <a:tableStyleId>{5940675A-B579-460E-94D1-54222C63F5DA}</a:tableStyleId>
              </a:tblPr>
              <a:tblGrid>
                <a:gridCol w="3697356">
                  <a:extLst>
                    <a:ext uri="{9D8B030D-6E8A-4147-A177-3AD203B41FA5}">
                      <a16:colId xmlns:a16="http://schemas.microsoft.com/office/drawing/2014/main" val="2580981044"/>
                    </a:ext>
                  </a:extLst>
                </a:gridCol>
              </a:tblGrid>
              <a:tr h="374362">
                <a:tc>
                  <a:txBody>
                    <a:bodyPr/>
                    <a:lstStyle/>
                    <a:p>
                      <a:pPr marL="0" marR="0" algn="ctr">
                        <a:spcBef>
                          <a:spcPts val="600"/>
                        </a:spcBef>
                        <a:spcAft>
                          <a:spcPts val="600"/>
                        </a:spcAft>
                      </a:pPr>
                      <a:r>
                        <a:rPr lang="en-US" sz="1800" kern="1200" dirty="0">
                          <a:effectLst/>
                          <a:latin typeface="Courier New" panose="02070309020205020404" pitchFamily="49" charset="0"/>
                          <a:cs typeface="Courier New" panose="02070309020205020404" pitchFamily="49" charset="0"/>
                        </a:rPr>
                        <a:t>Point</a:t>
                      </a:r>
                      <a:endParaRPr lang="en-US" sz="1800" b="0" dirty="0">
                        <a:solidFill>
                          <a:srgbClr val="0000FF"/>
                        </a:solidFill>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extLst>
                  <a:ext uri="{0D108BD9-81ED-4DB2-BD59-A6C34878D82A}">
                    <a16:rowId xmlns:a16="http://schemas.microsoft.com/office/drawing/2014/main" val="3553210669"/>
                  </a:ext>
                </a:extLst>
              </a:tr>
              <a:tr h="621282">
                <a:tc>
                  <a:txBody>
                    <a:bodyPr/>
                    <a:lstStyle/>
                    <a:p>
                      <a:pPr marL="0" marR="0" eaLnBrk="0" fontAlgn="base" hangingPunct="0">
                        <a:spcBef>
                          <a:spcPts val="430"/>
                        </a:spcBef>
                        <a:spcAft>
                          <a:spcPts val="0"/>
                        </a:spcAft>
                      </a:pPr>
                      <a:r>
                        <a:rPr lang="en-US" sz="1800" kern="1200" dirty="0">
                          <a:effectLst/>
                          <a:latin typeface="Courier New" panose="02070309020205020404" pitchFamily="49" charset="0"/>
                          <a:cs typeface="Courier New" panose="02070309020205020404" pitchFamily="49" charset="0"/>
                        </a:rPr>
                        <a:t>-</a:t>
                      </a:r>
                      <a:r>
                        <a:rPr lang="en-US" sz="1800" kern="1200" dirty="0" err="1">
                          <a:effectLst/>
                          <a:latin typeface="Courier New" panose="02070309020205020404" pitchFamily="49" charset="0"/>
                          <a:cs typeface="Courier New" panose="02070309020205020404" pitchFamily="49" charset="0"/>
                        </a:rPr>
                        <a:t>x:int</a:t>
                      </a:r>
                      <a:r>
                        <a:rPr lang="en-US" sz="1800" kern="1200" dirty="0">
                          <a:effectLst/>
                          <a:latin typeface="Courier New" panose="02070309020205020404" pitchFamily="49" charset="0"/>
                          <a:cs typeface="Courier New" panose="02070309020205020404" pitchFamily="49" charset="0"/>
                        </a:rPr>
                        <a:t> </a:t>
                      </a:r>
                      <a:endParaRPr lang="en-US" sz="1800" dirty="0">
                        <a:effectLst/>
                        <a:latin typeface="Courier New" panose="02070309020205020404" pitchFamily="49" charset="0"/>
                        <a:cs typeface="Courier New" panose="02070309020205020404" pitchFamily="49" charset="0"/>
                      </a:endParaRPr>
                    </a:p>
                    <a:p>
                      <a:pPr marL="0" marR="0" eaLnBrk="0" fontAlgn="base" hangingPunct="0">
                        <a:spcBef>
                          <a:spcPts val="430"/>
                        </a:spcBef>
                        <a:spcAft>
                          <a:spcPts val="0"/>
                        </a:spcAft>
                      </a:pPr>
                      <a:r>
                        <a:rPr lang="en-US" sz="1800" kern="1200" dirty="0">
                          <a:effectLst/>
                          <a:latin typeface="Courier New" panose="02070309020205020404" pitchFamily="49" charset="0"/>
                          <a:cs typeface="Courier New" panose="02070309020205020404" pitchFamily="49" charset="0"/>
                        </a:rPr>
                        <a:t>-</a:t>
                      </a:r>
                      <a:r>
                        <a:rPr lang="en-US" sz="1800" kern="1200" dirty="0" err="1">
                          <a:effectLst/>
                          <a:latin typeface="Courier New" panose="02070309020205020404" pitchFamily="49" charset="0"/>
                          <a:cs typeface="Courier New" panose="02070309020205020404" pitchFamily="49" charset="0"/>
                        </a:rPr>
                        <a:t>y:int</a:t>
                      </a:r>
                      <a:endParaRPr lang="en-US" sz="1800" b="0" dirty="0">
                        <a:solidFill>
                          <a:srgbClr val="0000FF"/>
                        </a:solidFill>
                        <a:effectLst/>
                        <a:latin typeface="Courier New" panose="02070309020205020404" pitchFamily="49" charset="0"/>
                        <a:ea typeface="Times New Roman" panose="02020603050405020304" pitchFamily="18" charset="0"/>
                        <a:cs typeface="Courier New" panose="02070309020205020404" pitchFamily="49" charset="0"/>
                      </a:endParaRPr>
                    </a:p>
                  </a:txBody>
                  <a:tcPr marL="68580" marR="68580" marT="0" marB="0"/>
                </a:tc>
                <a:extLst>
                  <a:ext uri="{0D108BD9-81ED-4DB2-BD59-A6C34878D82A}">
                    <a16:rowId xmlns:a16="http://schemas.microsoft.com/office/drawing/2014/main" val="3103739026"/>
                  </a:ext>
                </a:extLst>
              </a:tr>
              <a:tr h="1518955">
                <a:tc>
                  <a:txBody>
                    <a:bodyPr/>
                    <a:lstStyle/>
                    <a:p>
                      <a:pPr marL="0" marR="0" eaLnBrk="0" fontAlgn="base" hangingPunct="0">
                        <a:spcBef>
                          <a:spcPts val="385"/>
                        </a:spcBef>
                        <a:spcAft>
                          <a:spcPts val="0"/>
                        </a:spcAft>
                      </a:pPr>
                      <a:r>
                        <a:rPr lang="en-US" sz="1800" kern="1200" dirty="0">
                          <a:effectLst/>
                          <a:latin typeface="Courier New" panose="02070309020205020404" pitchFamily="49" charset="0"/>
                          <a:cs typeface="Courier New" panose="02070309020205020404" pitchFamily="49" charset="0"/>
                        </a:rPr>
                        <a:t>+Point()</a:t>
                      </a:r>
                      <a:endParaRPr lang="en-US" sz="1800" dirty="0">
                        <a:effectLst/>
                        <a:latin typeface="Courier New" panose="02070309020205020404" pitchFamily="49" charset="0"/>
                        <a:cs typeface="Courier New" panose="02070309020205020404" pitchFamily="49" charset="0"/>
                      </a:endParaRPr>
                    </a:p>
                    <a:p>
                      <a:pPr marL="0" marR="0" eaLnBrk="0" fontAlgn="base" hangingPunct="0">
                        <a:spcBef>
                          <a:spcPts val="385"/>
                        </a:spcBef>
                        <a:spcAft>
                          <a:spcPts val="0"/>
                        </a:spcAft>
                      </a:pPr>
                      <a:r>
                        <a:rPr lang="en-US" sz="1800" kern="1200" dirty="0">
                          <a:effectLst/>
                          <a:latin typeface="Courier New" panose="02070309020205020404" pitchFamily="49" charset="0"/>
                          <a:cs typeface="Courier New" panose="02070309020205020404" pitchFamily="49" charset="0"/>
                        </a:rPr>
                        <a:t>+Point(</a:t>
                      </a:r>
                      <a:r>
                        <a:rPr lang="en-US" sz="1800" kern="1200" dirty="0" err="1">
                          <a:effectLst/>
                          <a:latin typeface="Courier New" panose="02070309020205020404" pitchFamily="49" charset="0"/>
                          <a:cs typeface="Courier New" panose="02070309020205020404" pitchFamily="49" charset="0"/>
                        </a:rPr>
                        <a:t>int,int</a:t>
                      </a:r>
                      <a:r>
                        <a:rPr lang="en-US" sz="1800" kern="1200" dirty="0">
                          <a:effectLst/>
                          <a:latin typeface="Courier New" panose="02070309020205020404" pitchFamily="49" charset="0"/>
                          <a:cs typeface="Courier New" panose="02070309020205020404" pitchFamily="49" charset="0"/>
                        </a:rPr>
                        <a:t>)</a:t>
                      </a:r>
                      <a:endParaRPr lang="en-US" sz="1800" dirty="0">
                        <a:effectLst/>
                        <a:latin typeface="Courier New" panose="02070309020205020404" pitchFamily="49" charset="0"/>
                        <a:cs typeface="Courier New" panose="02070309020205020404" pitchFamily="49" charset="0"/>
                      </a:endParaRPr>
                    </a:p>
                    <a:p>
                      <a:pPr marL="0" marR="0" eaLnBrk="0" fontAlgn="base" hangingPunct="0">
                        <a:spcBef>
                          <a:spcPts val="385"/>
                        </a:spcBef>
                        <a:spcAft>
                          <a:spcPts val="0"/>
                        </a:spcAft>
                      </a:pPr>
                      <a:r>
                        <a:rPr lang="en-US" sz="1800" kern="1200" dirty="0">
                          <a:effectLst/>
                          <a:latin typeface="Courier New" panose="02070309020205020404" pitchFamily="49" charset="0"/>
                          <a:cs typeface="Courier New" panose="02070309020205020404" pitchFamily="49" charset="0"/>
                        </a:rPr>
                        <a:t>+Distance(Point):double</a:t>
                      </a:r>
                      <a:endParaRPr lang="en-US" sz="1800" dirty="0">
                        <a:effectLst/>
                        <a:latin typeface="Courier New" panose="02070309020205020404" pitchFamily="49" charset="0"/>
                        <a:cs typeface="Courier New" panose="02070309020205020404" pitchFamily="49" charset="0"/>
                      </a:endParaRPr>
                    </a:p>
                    <a:p>
                      <a:pPr marL="0" marR="0">
                        <a:spcBef>
                          <a:spcPts val="385"/>
                        </a:spcBef>
                        <a:spcAft>
                          <a:spcPts val="600"/>
                        </a:spcAft>
                      </a:pPr>
                      <a:r>
                        <a:rPr lang="en-US" sz="1800" kern="1200" dirty="0">
                          <a:effectLst/>
                          <a:latin typeface="Courier New" panose="02070309020205020404" pitchFamily="49" charset="0"/>
                          <a:cs typeface="Courier New" panose="02070309020205020404" pitchFamily="49" charset="0"/>
                        </a:rPr>
                        <a:t>+</a:t>
                      </a:r>
                      <a:r>
                        <a:rPr lang="en-US" sz="1800" kern="1200" dirty="0" err="1">
                          <a:effectLst/>
                          <a:latin typeface="Courier New" panose="02070309020205020404" pitchFamily="49" charset="0"/>
                          <a:cs typeface="Courier New" panose="02070309020205020404" pitchFamily="49" charset="0"/>
                        </a:rPr>
                        <a:t>ToString</a:t>
                      </a:r>
                      <a:r>
                        <a:rPr lang="en-US" sz="1800" kern="1200" dirty="0">
                          <a:effectLst/>
                          <a:latin typeface="Courier New" panose="02070309020205020404" pitchFamily="49" charset="0"/>
                          <a:cs typeface="Courier New" panose="02070309020205020404" pitchFamily="49" charset="0"/>
                        </a:rPr>
                        <a:t>():string </a:t>
                      </a:r>
                      <a:r>
                        <a:rPr lang="en-US" sz="1800" dirty="0">
                          <a:effectLst/>
                          <a:latin typeface="Courier New" panose="02070309020205020404" pitchFamily="49" charset="0"/>
                          <a:cs typeface="Courier New" panose="02070309020205020404" pitchFamily="49" charset="0"/>
                        </a:rPr>
                        <a:t> </a:t>
                      </a:r>
                      <a:endParaRPr lang="en-US" sz="1800" b="0" dirty="0">
                        <a:solidFill>
                          <a:srgbClr val="0000FF"/>
                        </a:solidFill>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extLst>
                  <a:ext uri="{0D108BD9-81ED-4DB2-BD59-A6C34878D82A}">
                    <a16:rowId xmlns:a16="http://schemas.microsoft.com/office/drawing/2014/main" val="2857963311"/>
                  </a:ext>
                </a:extLst>
              </a:tr>
            </a:tbl>
          </a:graphicData>
        </a:graphic>
      </p:graphicFrame>
    </p:spTree>
    <p:extLst>
      <p:ext uri="{BB962C8B-B14F-4D97-AF65-F5344CB8AC3E}">
        <p14:creationId xmlns:p14="http://schemas.microsoft.com/office/powerpoint/2010/main" val="1828084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24717-4274-42D0-9374-8A96241A617D}"/>
              </a:ext>
            </a:extLst>
          </p:cNvPr>
          <p:cNvSpPr>
            <a:spLocks noGrp="1"/>
          </p:cNvSpPr>
          <p:nvPr>
            <p:ph type="title"/>
          </p:nvPr>
        </p:nvSpPr>
        <p:spPr>
          <a:xfrm>
            <a:off x="76200" y="122238"/>
            <a:ext cx="8991600" cy="563562"/>
          </a:xfrm>
        </p:spPr>
        <p:txBody>
          <a:bodyPr/>
          <a:lstStyle/>
          <a:p>
            <a:r>
              <a:rPr lang="en-US" dirty="0"/>
              <a:t>Activity </a:t>
            </a:r>
            <a:r>
              <a:rPr lang="en-US" baseline="-25000" dirty="0"/>
              <a:t>…/2</a:t>
            </a:r>
          </a:p>
        </p:txBody>
      </p:sp>
      <p:sp>
        <p:nvSpPr>
          <p:cNvPr id="3" name="Content Placeholder 2">
            <a:extLst>
              <a:ext uri="{FF2B5EF4-FFF2-40B4-BE49-F238E27FC236}">
                <a16:creationId xmlns:a16="http://schemas.microsoft.com/office/drawing/2014/main" id="{D7BEC0EE-884E-4879-AD76-8F1F5735E10A}"/>
              </a:ext>
            </a:extLst>
          </p:cNvPr>
          <p:cNvSpPr>
            <a:spLocks noGrp="1"/>
          </p:cNvSpPr>
          <p:nvPr>
            <p:ph idx="1"/>
          </p:nvPr>
        </p:nvSpPr>
        <p:spPr/>
        <p:txBody>
          <a:bodyPr/>
          <a:lstStyle/>
          <a:p>
            <a:pPr marL="0" indent="0">
              <a:buNone/>
            </a:pPr>
            <a:r>
              <a:rPr lang="en-US" b="1" u="sng" dirty="0" err="1"/>
              <a:t>PointApp</a:t>
            </a:r>
            <a:endParaRPr lang="en-US" b="1" u="sng" dirty="0"/>
          </a:p>
          <a:p>
            <a:pPr marL="231775" indent="-231775">
              <a:tabLst>
                <a:tab pos="231775" algn="l"/>
                <a:tab pos="539750" algn="l"/>
              </a:tabLst>
            </a:pPr>
            <a:r>
              <a:rPr lang="en-SG" sz="2200" dirty="0">
                <a:effectLst/>
                <a:latin typeface="Arial" panose="020B0604020202020204" pitchFamily="34" charset="0"/>
                <a:ea typeface="Calibri" panose="020F0502020204030204" pitchFamily="34" charset="0"/>
                <a:cs typeface="Times New Roman" panose="02020603050405020304" pitchFamily="18" charset="0"/>
              </a:rPr>
              <a:t>Write code in the main program (</a:t>
            </a:r>
            <a:r>
              <a:rPr lang="en-SG" sz="2200" b="1" dirty="0" err="1">
                <a:effectLst/>
                <a:latin typeface="Courier New" panose="02070309020205020404" pitchFamily="49" charset="0"/>
                <a:ea typeface="Calibri" panose="020F0502020204030204" pitchFamily="34" charset="0"/>
                <a:cs typeface="Times New Roman" panose="02020603050405020304" pitchFamily="18" charset="0"/>
              </a:rPr>
              <a:t>Program.cs</a:t>
            </a:r>
            <a:r>
              <a:rPr lang="en-SG" sz="2200" dirty="0">
                <a:effectLst/>
                <a:latin typeface="Arial" panose="020B0604020202020204" pitchFamily="34" charset="0"/>
                <a:ea typeface="Calibri" panose="020F0502020204030204" pitchFamily="34" charset="0"/>
                <a:cs typeface="Times New Roman" panose="02020603050405020304" pitchFamily="18" charset="0"/>
              </a:rPr>
              <a:t>) to do the following:</a:t>
            </a:r>
            <a:endParaRPr lang="en-US" sz="2200" dirty="0"/>
          </a:p>
          <a:p>
            <a:pPr lvl="1" indent="-342900">
              <a:spcBef>
                <a:spcPts val="600"/>
              </a:spcBef>
              <a:tabLst>
                <a:tab pos="231775" algn="l"/>
                <a:tab pos="539750" algn="l"/>
              </a:tabLst>
            </a:pPr>
            <a:r>
              <a:rPr lang="en-US" altLang="en-US" sz="2200" dirty="0"/>
              <a:t>Create 2 Point objects </a:t>
            </a:r>
            <a:r>
              <a:rPr lang="en-US" altLang="en-US" sz="2200" dirty="0" err="1">
                <a:solidFill>
                  <a:srgbClr val="0000FF"/>
                </a:solidFill>
                <a:latin typeface="Courier New" panose="02070309020205020404" pitchFamily="49" charset="0"/>
                <a:cs typeface="Courier New" panose="02070309020205020404" pitchFamily="49" charset="0"/>
              </a:rPr>
              <a:t>ptA</a:t>
            </a:r>
            <a:r>
              <a:rPr lang="en-US" altLang="en-US" sz="2200" dirty="0"/>
              <a:t> and </a:t>
            </a:r>
            <a:r>
              <a:rPr lang="en-US" altLang="en-US" sz="2200" dirty="0" err="1">
                <a:solidFill>
                  <a:srgbClr val="0000FF"/>
                </a:solidFill>
                <a:latin typeface="Courier New" panose="02070309020205020404" pitchFamily="49" charset="0"/>
                <a:cs typeface="Courier New" panose="02070309020205020404" pitchFamily="49" charset="0"/>
              </a:rPr>
              <a:t>ptB</a:t>
            </a:r>
            <a:r>
              <a:rPr lang="en-US" altLang="en-US" sz="2200" dirty="0"/>
              <a:t> in the </a:t>
            </a:r>
            <a:r>
              <a:rPr lang="en-US" altLang="en-US" sz="2200" dirty="0">
                <a:solidFill>
                  <a:srgbClr val="0000FF"/>
                </a:solidFill>
                <a:latin typeface="Courier New" panose="02070309020205020404" pitchFamily="49" charset="0"/>
                <a:ea typeface="SimSun" panose="02010600030101010101" pitchFamily="2" charset="-122"/>
                <a:cs typeface="Courier New" panose="02070309020205020404" pitchFamily="49" charset="0"/>
              </a:rPr>
              <a:t>Main() </a:t>
            </a:r>
            <a:r>
              <a:rPr lang="en-US" altLang="en-US" sz="2200" dirty="0"/>
              <a:t>method with the following values:</a:t>
            </a:r>
          </a:p>
          <a:p>
            <a:pPr lvl="0">
              <a:spcBef>
                <a:spcPts val="600"/>
              </a:spcBef>
              <a:buFontTx/>
              <a:buChar char="–"/>
              <a:tabLst>
                <a:tab pos="231775" algn="l"/>
                <a:tab pos="539750" algn="l"/>
              </a:tabLst>
            </a:pPr>
            <a:endParaRPr lang="en-US" sz="2200" dirty="0"/>
          </a:p>
          <a:p>
            <a:pPr lvl="0">
              <a:spcBef>
                <a:spcPts val="600"/>
              </a:spcBef>
              <a:buFontTx/>
              <a:buChar char="–"/>
              <a:tabLst>
                <a:tab pos="231775" algn="l"/>
                <a:tab pos="539750" algn="l"/>
              </a:tabLst>
            </a:pPr>
            <a:endParaRPr lang="en-US" sz="2200" dirty="0"/>
          </a:p>
          <a:p>
            <a:pPr lvl="0">
              <a:spcBef>
                <a:spcPts val="600"/>
              </a:spcBef>
              <a:buFontTx/>
              <a:buChar char="–"/>
              <a:tabLst>
                <a:tab pos="231775" algn="l"/>
                <a:tab pos="539750" algn="l"/>
              </a:tabLst>
            </a:pPr>
            <a:endParaRPr lang="en-US" sz="2200" dirty="0"/>
          </a:p>
          <a:p>
            <a:pPr lvl="1" indent="-342900">
              <a:spcBef>
                <a:spcPts val="600"/>
              </a:spcBef>
              <a:tabLst>
                <a:tab pos="231775" algn="l"/>
                <a:tab pos="539750" algn="l"/>
              </a:tabLst>
            </a:pPr>
            <a:r>
              <a:rPr lang="en-US" altLang="en-US" sz="2200" dirty="0"/>
              <a:t>Display the distance between </a:t>
            </a:r>
            <a:r>
              <a:rPr lang="en-US" altLang="en-US" sz="2200" dirty="0" err="1">
                <a:solidFill>
                  <a:srgbClr val="0000FF"/>
                </a:solidFill>
                <a:latin typeface="Courier New" panose="02070309020205020404" pitchFamily="49" charset="0"/>
                <a:cs typeface="Courier New" panose="02070309020205020404" pitchFamily="49" charset="0"/>
              </a:rPr>
              <a:t>ptA</a:t>
            </a:r>
            <a:r>
              <a:rPr lang="en-US" altLang="en-US" sz="2200" dirty="0">
                <a:solidFill>
                  <a:srgbClr val="0000FF"/>
                </a:solidFill>
                <a:cs typeface="Courier New" panose="02070309020205020404" pitchFamily="49" charset="0"/>
              </a:rPr>
              <a:t> </a:t>
            </a:r>
            <a:r>
              <a:rPr lang="en-US" altLang="en-US" sz="2200" dirty="0"/>
              <a:t>&amp; </a:t>
            </a:r>
            <a:r>
              <a:rPr lang="en-US" altLang="en-US" sz="2200" dirty="0" err="1">
                <a:solidFill>
                  <a:srgbClr val="0000FF"/>
                </a:solidFill>
                <a:latin typeface="Courier New" panose="02070309020205020404" pitchFamily="49" charset="0"/>
                <a:cs typeface="Courier New" panose="02070309020205020404" pitchFamily="49" charset="0"/>
              </a:rPr>
              <a:t>ptB</a:t>
            </a:r>
            <a:r>
              <a:rPr lang="en-US" altLang="en-US" sz="2200" dirty="0"/>
              <a:t>.</a:t>
            </a:r>
            <a:endParaRPr lang="en-US" sz="2200" dirty="0"/>
          </a:p>
          <a:p>
            <a:endParaRPr lang="en-US" dirty="0"/>
          </a:p>
        </p:txBody>
      </p:sp>
      <p:graphicFrame>
        <p:nvGraphicFramePr>
          <p:cNvPr id="5" name="Table 4">
            <a:extLst>
              <a:ext uri="{FF2B5EF4-FFF2-40B4-BE49-F238E27FC236}">
                <a16:creationId xmlns:a16="http://schemas.microsoft.com/office/drawing/2014/main" id="{51618C18-487D-4F5F-83B1-0AAC7DD7751D}"/>
              </a:ext>
            </a:extLst>
          </p:cNvPr>
          <p:cNvGraphicFramePr>
            <a:graphicFrameLocks noGrp="1"/>
          </p:cNvGraphicFramePr>
          <p:nvPr>
            <p:extLst>
              <p:ext uri="{D42A27DB-BD31-4B8C-83A1-F6EECF244321}">
                <p14:modId xmlns:p14="http://schemas.microsoft.com/office/powerpoint/2010/main" val="1104483096"/>
              </p:ext>
            </p:extLst>
          </p:nvPr>
        </p:nvGraphicFramePr>
        <p:xfrm>
          <a:off x="1676400" y="2667000"/>
          <a:ext cx="5943600" cy="914400"/>
        </p:xfrm>
        <a:graphic>
          <a:graphicData uri="http://schemas.openxmlformats.org/drawingml/2006/table">
            <a:tbl>
              <a:tblPr firstRow="1" firstCol="1" lastRow="1" lastCol="1" bandRow="1" bandCol="1">
                <a:tableStyleId>{5940675A-B579-460E-94D1-54222C63F5DA}</a:tableStyleId>
              </a:tblPr>
              <a:tblGrid>
                <a:gridCol w="2313678">
                  <a:extLst>
                    <a:ext uri="{9D8B030D-6E8A-4147-A177-3AD203B41FA5}">
                      <a16:colId xmlns:a16="http://schemas.microsoft.com/office/drawing/2014/main" val="2452670680"/>
                    </a:ext>
                  </a:extLst>
                </a:gridCol>
                <a:gridCol w="1547385">
                  <a:extLst>
                    <a:ext uri="{9D8B030D-6E8A-4147-A177-3AD203B41FA5}">
                      <a16:colId xmlns:a16="http://schemas.microsoft.com/office/drawing/2014/main" val="4023962302"/>
                    </a:ext>
                  </a:extLst>
                </a:gridCol>
                <a:gridCol w="2082537">
                  <a:extLst>
                    <a:ext uri="{9D8B030D-6E8A-4147-A177-3AD203B41FA5}">
                      <a16:colId xmlns:a16="http://schemas.microsoft.com/office/drawing/2014/main" val="1064776689"/>
                    </a:ext>
                  </a:extLst>
                </a:gridCol>
              </a:tblGrid>
              <a:tr h="0">
                <a:tc>
                  <a:txBody>
                    <a:bodyPr/>
                    <a:lstStyle/>
                    <a:p>
                      <a:pPr marL="0" marR="0" algn="ctr">
                        <a:spcBef>
                          <a:spcPts val="0"/>
                        </a:spcBef>
                        <a:spcAft>
                          <a:spcPts val="0"/>
                        </a:spcAft>
                      </a:pPr>
                      <a:r>
                        <a:rPr lang="en-US" sz="2000" dirty="0">
                          <a:effectLst/>
                        </a:rPr>
                        <a:t>variable</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0"/>
                        </a:spcAft>
                      </a:pPr>
                      <a:r>
                        <a:rPr lang="en-US" sz="2000" dirty="0">
                          <a:effectLst/>
                        </a:rPr>
                        <a:t>x</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0"/>
                        </a:spcAft>
                      </a:pPr>
                      <a:r>
                        <a:rPr lang="en-US" sz="2000" dirty="0">
                          <a:effectLst/>
                          <a:latin typeface="Times New Roman" panose="02020603050405020304" pitchFamily="18" charset="0"/>
                          <a:ea typeface="SimSun" panose="02010600030101010101" pitchFamily="2" charset="-122"/>
                        </a:rPr>
                        <a:t>y</a:t>
                      </a:r>
                    </a:p>
                  </a:txBody>
                  <a:tcPr marL="68580" marR="68580" marT="0" marB="0"/>
                </a:tc>
                <a:extLst>
                  <a:ext uri="{0D108BD9-81ED-4DB2-BD59-A6C34878D82A}">
                    <a16:rowId xmlns:a16="http://schemas.microsoft.com/office/drawing/2014/main" val="1552616280"/>
                  </a:ext>
                </a:extLst>
              </a:tr>
              <a:tr h="0">
                <a:tc>
                  <a:txBody>
                    <a:bodyPr/>
                    <a:lstStyle/>
                    <a:p>
                      <a:pPr marL="0" marR="0" algn="ctr">
                        <a:spcBef>
                          <a:spcPts val="0"/>
                        </a:spcBef>
                        <a:spcAft>
                          <a:spcPts val="0"/>
                        </a:spcAft>
                      </a:pPr>
                      <a:r>
                        <a:rPr lang="en-US" sz="2000" dirty="0" err="1">
                          <a:effectLst/>
                          <a:latin typeface="Courier New" panose="02070309020205020404" pitchFamily="49" charset="0"/>
                          <a:cs typeface="Courier New" panose="02070309020205020404" pitchFamily="49" charset="0"/>
                        </a:rPr>
                        <a:t>ptA</a:t>
                      </a:r>
                      <a:endParaRPr lang="en-US" sz="20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marL="0" marR="0" algn="ctr">
                        <a:spcBef>
                          <a:spcPts val="0"/>
                        </a:spcBef>
                        <a:spcAft>
                          <a:spcPts val="0"/>
                        </a:spcAft>
                      </a:pPr>
                      <a:r>
                        <a:rPr lang="en-US" sz="2000" dirty="0">
                          <a:effectLst/>
                          <a:latin typeface="Courier New" panose="02070309020205020404" pitchFamily="49" charset="0"/>
                          <a:cs typeface="Courier New" panose="02070309020205020404" pitchFamily="49" charset="0"/>
                        </a:rPr>
                        <a:t>2</a:t>
                      </a:r>
                      <a:endParaRPr lang="en-US" sz="20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marL="0" marR="0" algn="ctr">
                        <a:spcBef>
                          <a:spcPts val="0"/>
                        </a:spcBef>
                        <a:spcAft>
                          <a:spcPts val="0"/>
                        </a:spcAft>
                      </a:pPr>
                      <a:r>
                        <a:rPr lang="en-US" sz="2000" dirty="0">
                          <a:effectLst/>
                          <a:latin typeface="Courier New" panose="02070309020205020404" pitchFamily="49" charset="0"/>
                          <a:cs typeface="Courier New" panose="02070309020205020404" pitchFamily="49" charset="0"/>
                        </a:rPr>
                        <a:t>2</a:t>
                      </a:r>
                      <a:endParaRPr lang="en-US" sz="20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extLst>
                  <a:ext uri="{0D108BD9-81ED-4DB2-BD59-A6C34878D82A}">
                    <a16:rowId xmlns:a16="http://schemas.microsoft.com/office/drawing/2014/main" val="3038403395"/>
                  </a:ext>
                </a:extLst>
              </a:tr>
              <a:tr h="0">
                <a:tc>
                  <a:txBody>
                    <a:bodyPr/>
                    <a:lstStyle/>
                    <a:p>
                      <a:pPr marL="0" marR="0" algn="ctr">
                        <a:spcBef>
                          <a:spcPts val="0"/>
                        </a:spcBef>
                        <a:spcAft>
                          <a:spcPts val="0"/>
                        </a:spcAft>
                      </a:pPr>
                      <a:r>
                        <a:rPr lang="en-US" sz="2000" dirty="0" err="1">
                          <a:effectLst/>
                          <a:latin typeface="Courier New" panose="02070309020205020404" pitchFamily="49" charset="0"/>
                          <a:cs typeface="Courier New" panose="02070309020205020404" pitchFamily="49" charset="0"/>
                        </a:rPr>
                        <a:t>ptB</a:t>
                      </a:r>
                      <a:endParaRPr lang="en-US" sz="20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marL="0" marR="0" algn="ctr">
                        <a:spcBef>
                          <a:spcPts val="0"/>
                        </a:spcBef>
                        <a:spcAft>
                          <a:spcPts val="0"/>
                        </a:spcAft>
                      </a:pPr>
                      <a:r>
                        <a:rPr lang="en-US" sz="2000" dirty="0">
                          <a:effectLst/>
                          <a:latin typeface="Courier New" panose="02070309020205020404" pitchFamily="49" charset="0"/>
                          <a:cs typeface="Courier New" panose="02070309020205020404" pitchFamily="49" charset="0"/>
                        </a:rPr>
                        <a:t>5</a:t>
                      </a:r>
                      <a:endParaRPr lang="en-US" sz="20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marL="0" marR="0" algn="ctr">
                        <a:spcBef>
                          <a:spcPts val="0"/>
                        </a:spcBef>
                        <a:spcAft>
                          <a:spcPts val="0"/>
                        </a:spcAft>
                      </a:pPr>
                      <a:r>
                        <a:rPr lang="en-US" sz="2000" dirty="0">
                          <a:effectLst/>
                          <a:latin typeface="Courier New" panose="02070309020205020404" pitchFamily="49" charset="0"/>
                          <a:cs typeface="Courier New" panose="02070309020205020404" pitchFamily="49" charset="0"/>
                        </a:rPr>
                        <a:t>5</a:t>
                      </a:r>
                      <a:endParaRPr lang="en-US" sz="20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extLst>
                  <a:ext uri="{0D108BD9-81ED-4DB2-BD59-A6C34878D82A}">
                    <a16:rowId xmlns:a16="http://schemas.microsoft.com/office/drawing/2014/main" val="3705099856"/>
                  </a:ext>
                </a:extLst>
              </a:tr>
            </a:tbl>
          </a:graphicData>
        </a:graphic>
      </p:graphicFrame>
    </p:spTree>
    <p:extLst>
      <p:ext uri="{BB962C8B-B14F-4D97-AF65-F5344CB8AC3E}">
        <p14:creationId xmlns:p14="http://schemas.microsoft.com/office/powerpoint/2010/main" val="1862011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9A1A9A3E-0D4B-4830-9E91-34690FA74A86}"/>
              </a:ext>
            </a:extLst>
          </p:cNvPr>
          <p:cNvSpPr>
            <a:spLocks noGrp="1" noChangeArrowheads="1"/>
          </p:cNvSpPr>
          <p:nvPr>
            <p:ph type="title"/>
          </p:nvPr>
        </p:nvSpPr>
        <p:spPr>
          <a:xfrm>
            <a:off x="76200" y="122238"/>
            <a:ext cx="8991600" cy="563562"/>
          </a:xfrm>
        </p:spPr>
        <p:txBody>
          <a:bodyPr/>
          <a:lstStyle/>
          <a:p>
            <a:r>
              <a:rPr lang="en-US" altLang="en-US"/>
              <a:t>Summary</a:t>
            </a:r>
          </a:p>
        </p:txBody>
      </p:sp>
      <p:sp>
        <p:nvSpPr>
          <p:cNvPr id="32771" name="Rectangle 6">
            <a:extLst>
              <a:ext uri="{FF2B5EF4-FFF2-40B4-BE49-F238E27FC236}">
                <a16:creationId xmlns:a16="http://schemas.microsoft.com/office/drawing/2014/main" id="{116C3BB8-378C-48EA-A131-ADCFB12A0229}"/>
              </a:ext>
            </a:extLst>
          </p:cNvPr>
          <p:cNvSpPr>
            <a:spLocks noGrp="1" noChangeArrowheads="1"/>
          </p:cNvSpPr>
          <p:nvPr>
            <p:ph type="body" idx="1"/>
          </p:nvPr>
        </p:nvSpPr>
        <p:spPr>
          <a:noFill/>
        </p:spPr>
        <p:txBody>
          <a:bodyPr/>
          <a:lstStyle/>
          <a:p>
            <a:pPr>
              <a:lnSpc>
                <a:spcPct val="150000"/>
              </a:lnSpc>
            </a:pPr>
            <a:r>
              <a:rPr lang="en-SG" altLang="en-US" dirty="0">
                <a:latin typeface="Segoe UI" panose="020B0502040204020203" pitchFamily="34" charset="0"/>
                <a:cs typeface="Segoe UI" panose="020B0502040204020203" pitchFamily="34" charset="0"/>
              </a:rPr>
              <a:t>User-defined Class</a:t>
            </a:r>
          </a:p>
          <a:p>
            <a:pPr>
              <a:lnSpc>
                <a:spcPct val="150000"/>
              </a:lnSpc>
            </a:pPr>
            <a:r>
              <a:rPr lang="en-SG" altLang="en-US" dirty="0">
                <a:latin typeface="Segoe UI" panose="020B0502040204020203" pitchFamily="34" charset="0"/>
                <a:cs typeface="Segoe UI" panose="020B0502040204020203" pitchFamily="34" charset="0"/>
              </a:rPr>
              <a:t>Encapsulation</a:t>
            </a:r>
          </a:p>
          <a:p>
            <a:pPr>
              <a:lnSpc>
                <a:spcPct val="150000"/>
              </a:lnSpc>
            </a:pPr>
            <a:r>
              <a:rPr lang="en-US" altLang="en-US" dirty="0">
                <a:latin typeface="Segoe UI" panose="020B0502040204020203" pitchFamily="34" charset="0"/>
                <a:cs typeface="Segoe UI" panose="020B0502040204020203" pitchFamily="34" charset="0"/>
              </a:rPr>
              <a:t>Implementing a Class</a:t>
            </a:r>
          </a:p>
          <a:p>
            <a:pPr>
              <a:lnSpc>
                <a:spcPct val="150000"/>
              </a:lnSpc>
            </a:pPr>
            <a:r>
              <a:rPr lang="en-US" altLang="en-US" dirty="0">
                <a:latin typeface="Segoe UI" panose="020B0502040204020203" pitchFamily="34" charset="0"/>
                <a:cs typeface="Segoe UI" panose="020B0502040204020203" pitchFamily="34" charset="0"/>
              </a:rPr>
              <a:t>Accessing data </a:t>
            </a:r>
            <a:r>
              <a:rPr lang="en-US" altLang="en-US">
                <a:latin typeface="Segoe UI" panose="020B0502040204020203" pitchFamily="34" charset="0"/>
                <a:cs typeface="Segoe UI" panose="020B0502040204020203" pitchFamily="34" charset="0"/>
              </a:rPr>
              <a:t>and methods of </a:t>
            </a:r>
            <a:r>
              <a:rPr lang="en-US" altLang="en-US" dirty="0">
                <a:latin typeface="Segoe UI" panose="020B0502040204020203" pitchFamily="34" charset="0"/>
                <a:cs typeface="Segoe UI" panose="020B0502040204020203" pitchFamily="34" charset="0"/>
              </a:rPr>
              <a:t>an object</a:t>
            </a:r>
            <a:endParaRPr lang="en-US" altLang="en-US" dirty="0"/>
          </a:p>
        </p:txBody>
      </p:sp>
      <p:pic>
        <p:nvPicPr>
          <p:cNvPr id="2" name="s23">
            <a:hlinkClick r:id="" action="ppaction://media"/>
            <a:extLst>
              <a:ext uri="{FF2B5EF4-FFF2-40B4-BE49-F238E27FC236}">
                <a16:creationId xmlns:a16="http://schemas.microsoft.com/office/drawing/2014/main" id="{9750C37D-ABBE-44C4-AE10-3115ED7362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10600" y="167604"/>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48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22888EDE-4169-4D3B-B346-7B5234E78FCA}"/>
              </a:ext>
            </a:extLst>
          </p:cNvPr>
          <p:cNvSpPr>
            <a:spLocks noGrp="1" noChangeArrowheads="1"/>
          </p:cNvSpPr>
          <p:nvPr>
            <p:ph type="title"/>
          </p:nvPr>
        </p:nvSpPr>
        <p:spPr>
          <a:xfrm>
            <a:off x="76200" y="122238"/>
            <a:ext cx="8991600" cy="563562"/>
          </a:xfrm>
        </p:spPr>
        <p:txBody>
          <a:bodyPr/>
          <a:lstStyle/>
          <a:p>
            <a:r>
              <a:rPr lang="en-SG" altLang="en-US"/>
              <a:t>Appendix</a:t>
            </a:r>
          </a:p>
        </p:txBody>
      </p:sp>
      <p:graphicFrame>
        <p:nvGraphicFramePr>
          <p:cNvPr id="4" name="Table 3">
            <a:extLst>
              <a:ext uri="{FF2B5EF4-FFF2-40B4-BE49-F238E27FC236}">
                <a16:creationId xmlns:a16="http://schemas.microsoft.com/office/drawing/2014/main" id="{7B13B981-8A60-44C6-9DBA-BF6BA5EACD80}"/>
              </a:ext>
            </a:extLst>
          </p:cNvPr>
          <p:cNvGraphicFramePr>
            <a:graphicFrameLocks noGrp="1"/>
          </p:cNvGraphicFramePr>
          <p:nvPr>
            <p:extLst>
              <p:ext uri="{D42A27DB-BD31-4B8C-83A1-F6EECF244321}">
                <p14:modId xmlns:p14="http://schemas.microsoft.com/office/powerpoint/2010/main" val="723891825"/>
              </p:ext>
            </p:extLst>
          </p:nvPr>
        </p:nvGraphicFramePr>
        <p:xfrm>
          <a:off x="381000" y="1447800"/>
          <a:ext cx="7924800" cy="3814808"/>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val="830543154"/>
                    </a:ext>
                  </a:extLst>
                </a:gridCol>
                <a:gridCol w="1584960">
                  <a:extLst>
                    <a:ext uri="{9D8B030D-6E8A-4147-A177-3AD203B41FA5}">
                      <a16:colId xmlns:a16="http://schemas.microsoft.com/office/drawing/2014/main" val="1717121780"/>
                    </a:ext>
                  </a:extLst>
                </a:gridCol>
                <a:gridCol w="1584960">
                  <a:extLst>
                    <a:ext uri="{9D8B030D-6E8A-4147-A177-3AD203B41FA5}">
                      <a16:colId xmlns:a16="http://schemas.microsoft.com/office/drawing/2014/main" val="1860612367"/>
                    </a:ext>
                  </a:extLst>
                </a:gridCol>
                <a:gridCol w="1584960">
                  <a:extLst>
                    <a:ext uri="{9D8B030D-6E8A-4147-A177-3AD203B41FA5}">
                      <a16:colId xmlns:a16="http://schemas.microsoft.com/office/drawing/2014/main" val="968404440"/>
                    </a:ext>
                  </a:extLst>
                </a:gridCol>
                <a:gridCol w="1584960">
                  <a:extLst>
                    <a:ext uri="{9D8B030D-6E8A-4147-A177-3AD203B41FA5}">
                      <a16:colId xmlns:a16="http://schemas.microsoft.com/office/drawing/2014/main" val="3046770965"/>
                    </a:ext>
                  </a:extLst>
                </a:gridCol>
              </a:tblGrid>
              <a:tr h="1685975">
                <a:tc>
                  <a:txBody>
                    <a:bodyPr/>
                    <a:lstStyle/>
                    <a:p>
                      <a:r>
                        <a:rPr lang="en-SG" sz="1400" i="1" dirty="0">
                          <a:solidFill>
                            <a:schemeClr val="tx1"/>
                          </a:solidFill>
                        </a:rPr>
                        <a:t>Access Specifiers</a:t>
                      </a:r>
                    </a:p>
                  </a:txBody>
                  <a:tcPr marT="45712" marB="45712"/>
                </a:tc>
                <a:tc>
                  <a:txBody>
                    <a:bodyPr/>
                    <a:lstStyle/>
                    <a:p>
                      <a:r>
                        <a:rPr lang="en-SG" sz="1400" i="1" dirty="0">
                          <a:solidFill>
                            <a:srgbClr val="FF0000"/>
                          </a:solidFill>
                        </a:rPr>
                        <a:t>Visible</a:t>
                      </a:r>
                      <a:r>
                        <a:rPr lang="en-SG" sz="1400" i="1" dirty="0">
                          <a:solidFill>
                            <a:schemeClr val="tx1"/>
                          </a:solidFill>
                        </a:rPr>
                        <a:t> to objects of other classes inside the namespace collection</a:t>
                      </a:r>
                    </a:p>
                  </a:txBody>
                  <a:tcPr marT="45712" marB="4571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i="1" dirty="0">
                          <a:solidFill>
                            <a:srgbClr val="FF0000"/>
                          </a:solidFill>
                        </a:rPr>
                        <a:t>Visible</a:t>
                      </a:r>
                      <a:r>
                        <a:rPr lang="en-SG" sz="1400" i="1" dirty="0">
                          <a:solidFill>
                            <a:schemeClr val="tx1"/>
                          </a:solidFill>
                        </a:rPr>
                        <a:t> to objects of child classes within the namespace collection</a:t>
                      </a:r>
                    </a:p>
                    <a:p>
                      <a:endParaRPr lang="en-SG" sz="1400" i="1" dirty="0">
                        <a:solidFill>
                          <a:schemeClr val="tx1"/>
                        </a:solidFill>
                      </a:endParaRPr>
                    </a:p>
                  </a:txBody>
                  <a:tcPr marT="45712" marB="45712"/>
                </a:tc>
                <a:tc>
                  <a:txBody>
                    <a:bodyPr/>
                    <a:lstStyle/>
                    <a:p>
                      <a:r>
                        <a:rPr lang="en-SG" sz="1400" i="1" dirty="0">
                          <a:solidFill>
                            <a:srgbClr val="FF0000"/>
                          </a:solidFill>
                        </a:rPr>
                        <a:t>Visible </a:t>
                      </a:r>
                      <a:r>
                        <a:rPr lang="en-SG" sz="1400" i="1" dirty="0">
                          <a:solidFill>
                            <a:schemeClr val="tx1"/>
                          </a:solidFill>
                        </a:rPr>
                        <a:t>to objects of other classes outside the namespace collection</a:t>
                      </a:r>
                    </a:p>
                  </a:txBody>
                  <a:tcPr marT="45712" marB="45712"/>
                </a:tc>
                <a:tc>
                  <a:txBody>
                    <a:bodyPr/>
                    <a:lstStyle/>
                    <a:p>
                      <a:r>
                        <a:rPr lang="en-SG" sz="1400" i="1" dirty="0">
                          <a:solidFill>
                            <a:srgbClr val="FF0000"/>
                          </a:solidFill>
                        </a:rPr>
                        <a:t>Visible</a:t>
                      </a:r>
                      <a:r>
                        <a:rPr lang="en-SG" sz="1400" i="1" dirty="0">
                          <a:solidFill>
                            <a:schemeClr val="tx1"/>
                          </a:solidFill>
                        </a:rPr>
                        <a:t> to objects of child classes outside the namespace collection</a:t>
                      </a:r>
                    </a:p>
                  </a:txBody>
                  <a:tcPr marT="45712" marB="45712"/>
                </a:tc>
                <a:extLst>
                  <a:ext uri="{0D108BD9-81ED-4DB2-BD59-A6C34878D82A}">
                    <a16:rowId xmlns:a16="http://schemas.microsoft.com/office/drawing/2014/main" val="4020767367"/>
                  </a:ext>
                </a:extLst>
              </a:tr>
              <a:tr h="394415">
                <a:tc>
                  <a:txBody>
                    <a:bodyPr/>
                    <a:lstStyle/>
                    <a:p>
                      <a:pPr algn="ctr"/>
                      <a:r>
                        <a:rPr lang="en-SG" sz="1400" b="1" i="0" dirty="0">
                          <a:solidFill>
                            <a:srgbClr val="0000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public</a:t>
                      </a:r>
                    </a:p>
                  </a:txBody>
                  <a:tcPr marT="45712" marB="45712"/>
                </a:tc>
                <a:tc>
                  <a:txBody>
                    <a:bodyPr/>
                    <a:lstStyle/>
                    <a:p>
                      <a:pPr algn="ctr"/>
                      <a:r>
                        <a:rPr lang="en-SG" sz="1400" b="1" i="0" dirty="0">
                          <a:solidFill>
                            <a:srgbClr val="0000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Yes</a:t>
                      </a:r>
                    </a:p>
                  </a:txBody>
                  <a:tcPr marT="45712" marB="45712"/>
                </a:tc>
                <a:tc>
                  <a:txBody>
                    <a:bodyPr/>
                    <a:lstStyle/>
                    <a:p>
                      <a:pPr algn="ctr"/>
                      <a:r>
                        <a:rPr lang="en-SG" sz="1400" b="1" i="0" dirty="0">
                          <a:solidFill>
                            <a:srgbClr val="0000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Yes</a:t>
                      </a:r>
                    </a:p>
                  </a:txBody>
                  <a:tcPr marT="45712" marB="45712"/>
                </a:tc>
                <a:tc>
                  <a:txBody>
                    <a:bodyPr/>
                    <a:lstStyle/>
                    <a:p>
                      <a:pPr algn="ctr"/>
                      <a:r>
                        <a:rPr lang="en-SG" sz="1400" b="1" i="0" dirty="0">
                          <a:solidFill>
                            <a:srgbClr val="0000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Yes</a:t>
                      </a:r>
                    </a:p>
                  </a:txBody>
                  <a:tcPr marT="45712" marB="45712"/>
                </a:tc>
                <a:tc>
                  <a:txBody>
                    <a:bodyPr/>
                    <a:lstStyle/>
                    <a:p>
                      <a:pPr algn="ctr"/>
                      <a:r>
                        <a:rPr lang="en-SG" sz="1400" b="1" i="0" dirty="0">
                          <a:solidFill>
                            <a:srgbClr val="0000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Yes</a:t>
                      </a:r>
                    </a:p>
                  </a:txBody>
                  <a:tcPr marT="45712" marB="45712"/>
                </a:tc>
                <a:extLst>
                  <a:ext uri="{0D108BD9-81ED-4DB2-BD59-A6C34878D82A}">
                    <a16:rowId xmlns:a16="http://schemas.microsoft.com/office/drawing/2014/main" val="50841492"/>
                  </a:ext>
                </a:extLst>
              </a:tr>
              <a:tr h="394415">
                <a:tc>
                  <a:txBody>
                    <a:bodyPr/>
                    <a:lstStyle/>
                    <a:p>
                      <a:pPr algn="ctr"/>
                      <a:r>
                        <a:rPr lang="en-SG" sz="1400" b="1" i="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private</a:t>
                      </a:r>
                    </a:p>
                  </a:txBody>
                  <a:tcPr marT="45712" marB="45712"/>
                </a:tc>
                <a:tc>
                  <a:txBody>
                    <a:bodyPr/>
                    <a:lstStyle/>
                    <a:p>
                      <a:pPr algn="ctr"/>
                      <a:r>
                        <a:rPr lang="en-SG" sz="1400" b="1" i="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No</a:t>
                      </a:r>
                    </a:p>
                  </a:txBody>
                  <a:tcPr marT="45712" marB="45712"/>
                </a:tc>
                <a:tc>
                  <a:txBody>
                    <a:bodyPr/>
                    <a:lstStyle/>
                    <a:p>
                      <a:pPr algn="ctr"/>
                      <a:r>
                        <a:rPr lang="en-SG" sz="1400" b="1" i="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No</a:t>
                      </a:r>
                    </a:p>
                  </a:txBody>
                  <a:tcPr marT="45712" marB="45712"/>
                </a:tc>
                <a:tc>
                  <a:txBody>
                    <a:bodyPr/>
                    <a:lstStyle/>
                    <a:p>
                      <a:pPr algn="ctr"/>
                      <a:r>
                        <a:rPr lang="en-SG" sz="1400" b="1" i="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No</a:t>
                      </a:r>
                    </a:p>
                  </a:txBody>
                  <a:tcPr marT="45712" marB="45712"/>
                </a:tc>
                <a:tc>
                  <a:txBody>
                    <a:bodyPr/>
                    <a:lstStyle/>
                    <a:p>
                      <a:pPr algn="ctr"/>
                      <a:r>
                        <a:rPr lang="en-SG" sz="1400" b="1" i="0" dirty="0">
                          <a:solidFill>
                            <a:srgbClr val="FF0000"/>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No</a:t>
                      </a:r>
                    </a:p>
                  </a:txBody>
                  <a:tcPr marT="45712" marB="45712"/>
                </a:tc>
                <a:extLst>
                  <a:ext uri="{0D108BD9-81ED-4DB2-BD59-A6C34878D82A}">
                    <a16:rowId xmlns:a16="http://schemas.microsoft.com/office/drawing/2014/main" val="4276799813"/>
                  </a:ext>
                </a:extLst>
              </a:tr>
              <a:tr h="394415">
                <a:tc>
                  <a:txBody>
                    <a:bodyPr/>
                    <a:lstStyle/>
                    <a:p>
                      <a:pPr algn="ctr"/>
                      <a:r>
                        <a:rPr lang="en-SG" sz="1400" i="0" dirty="0">
                          <a:solidFill>
                            <a:schemeClr val="tx1"/>
                          </a:solidFill>
                          <a:latin typeface="Segoe UI" panose="020B0502040204020203" pitchFamily="34" charset="0"/>
                          <a:cs typeface="Segoe UI" panose="020B0502040204020203" pitchFamily="34" charset="0"/>
                        </a:rPr>
                        <a:t>protected</a:t>
                      </a:r>
                    </a:p>
                  </a:txBody>
                  <a:tcPr marT="45712" marB="45712"/>
                </a:tc>
                <a:tc>
                  <a:txBody>
                    <a:bodyPr/>
                    <a:lstStyle/>
                    <a:p>
                      <a:pPr algn="ctr"/>
                      <a:r>
                        <a:rPr lang="en-SG" sz="1400" i="0" dirty="0">
                          <a:solidFill>
                            <a:schemeClr val="tx1"/>
                          </a:solidFill>
                          <a:latin typeface="Segoe UI" panose="020B0502040204020203" pitchFamily="34" charset="0"/>
                          <a:cs typeface="Segoe UI" panose="020B0502040204020203" pitchFamily="34" charset="0"/>
                        </a:rPr>
                        <a:t>No</a:t>
                      </a:r>
                    </a:p>
                  </a:txBody>
                  <a:tcPr marT="45712" marB="45712"/>
                </a:tc>
                <a:tc>
                  <a:txBody>
                    <a:bodyPr/>
                    <a:lstStyle/>
                    <a:p>
                      <a:pPr algn="ctr"/>
                      <a:r>
                        <a:rPr lang="en-SG" sz="1400" i="0" dirty="0">
                          <a:solidFill>
                            <a:schemeClr val="tx1"/>
                          </a:solidFill>
                          <a:latin typeface="Segoe UI" panose="020B0502040204020203" pitchFamily="34" charset="0"/>
                          <a:cs typeface="Segoe UI" panose="020B0502040204020203" pitchFamily="34" charset="0"/>
                        </a:rPr>
                        <a:t>Yes</a:t>
                      </a:r>
                    </a:p>
                  </a:txBody>
                  <a:tcPr marT="45712" marB="45712"/>
                </a:tc>
                <a:tc>
                  <a:txBody>
                    <a:bodyPr/>
                    <a:lstStyle/>
                    <a:p>
                      <a:pPr algn="ctr"/>
                      <a:r>
                        <a:rPr lang="en-SG" sz="1400" i="0" dirty="0">
                          <a:solidFill>
                            <a:schemeClr val="tx1"/>
                          </a:solidFill>
                          <a:latin typeface="Segoe UI" panose="020B0502040204020203" pitchFamily="34" charset="0"/>
                          <a:cs typeface="Segoe UI" panose="020B0502040204020203" pitchFamily="34" charset="0"/>
                        </a:rPr>
                        <a:t>No</a:t>
                      </a:r>
                    </a:p>
                  </a:txBody>
                  <a:tcPr marT="45712" marB="45712"/>
                </a:tc>
                <a:tc>
                  <a:txBody>
                    <a:bodyPr/>
                    <a:lstStyle/>
                    <a:p>
                      <a:pPr algn="ctr"/>
                      <a:r>
                        <a:rPr lang="en-SG" sz="1400" i="0" dirty="0">
                          <a:solidFill>
                            <a:schemeClr val="tx1"/>
                          </a:solidFill>
                          <a:latin typeface="Segoe UI" panose="020B0502040204020203" pitchFamily="34" charset="0"/>
                          <a:cs typeface="Segoe UI" panose="020B0502040204020203" pitchFamily="34" charset="0"/>
                        </a:rPr>
                        <a:t>Yes</a:t>
                      </a:r>
                    </a:p>
                  </a:txBody>
                  <a:tcPr marT="45712" marB="45712"/>
                </a:tc>
                <a:extLst>
                  <a:ext uri="{0D108BD9-81ED-4DB2-BD59-A6C34878D82A}">
                    <a16:rowId xmlns:a16="http://schemas.microsoft.com/office/drawing/2014/main" val="950304614"/>
                  </a:ext>
                </a:extLst>
              </a:tr>
              <a:tr h="394415">
                <a:tc>
                  <a:txBody>
                    <a:bodyPr/>
                    <a:lstStyle/>
                    <a:p>
                      <a:pPr algn="ctr"/>
                      <a:r>
                        <a:rPr lang="en-SG" sz="1400" i="0" dirty="0">
                          <a:solidFill>
                            <a:schemeClr val="tx1"/>
                          </a:solidFill>
                          <a:latin typeface="Segoe UI" panose="020B0502040204020203" pitchFamily="34" charset="0"/>
                          <a:cs typeface="Segoe UI" panose="020B0502040204020203" pitchFamily="34" charset="0"/>
                        </a:rPr>
                        <a:t>i</a:t>
                      </a:r>
                      <a:r>
                        <a:rPr lang="en-SG" sz="1400" i="0">
                          <a:solidFill>
                            <a:schemeClr val="tx1"/>
                          </a:solidFill>
                          <a:latin typeface="Segoe UI" panose="020B0502040204020203" pitchFamily="34" charset="0"/>
                          <a:cs typeface="Segoe UI" panose="020B0502040204020203" pitchFamily="34" charset="0"/>
                        </a:rPr>
                        <a:t>nternal</a:t>
                      </a:r>
                      <a:endParaRPr lang="en-SG" sz="1400" i="0" dirty="0">
                        <a:solidFill>
                          <a:schemeClr val="tx1"/>
                        </a:solidFill>
                        <a:latin typeface="Segoe UI" panose="020B0502040204020203" pitchFamily="34" charset="0"/>
                        <a:cs typeface="Segoe UI" panose="020B0502040204020203" pitchFamily="34" charset="0"/>
                      </a:endParaRPr>
                    </a:p>
                  </a:txBody>
                  <a:tcPr marT="45712" marB="45712"/>
                </a:tc>
                <a:tc>
                  <a:txBody>
                    <a:bodyPr/>
                    <a:lstStyle/>
                    <a:p>
                      <a:pPr algn="ctr"/>
                      <a:r>
                        <a:rPr lang="en-SG" sz="1400" i="0" dirty="0">
                          <a:solidFill>
                            <a:schemeClr val="tx1"/>
                          </a:solidFill>
                          <a:latin typeface="Segoe UI" panose="020B0502040204020203" pitchFamily="34" charset="0"/>
                          <a:cs typeface="Segoe UI" panose="020B0502040204020203" pitchFamily="34" charset="0"/>
                        </a:rPr>
                        <a:t>Yes</a:t>
                      </a:r>
                    </a:p>
                  </a:txBody>
                  <a:tcPr marT="45712" marB="45712"/>
                </a:tc>
                <a:tc>
                  <a:txBody>
                    <a:bodyPr/>
                    <a:lstStyle/>
                    <a:p>
                      <a:pPr algn="ctr"/>
                      <a:r>
                        <a:rPr lang="en-SG" sz="1400" i="0" dirty="0">
                          <a:solidFill>
                            <a:schemeClr val="tx1"/>
                          </a:solidFill>
                          <a:latin typeface="Segoe UI" panose="020B0502040204020203" pitchFamily="34" charset="0"/>
                          <a:cs typeface="Segoe UI" panose="020B0502040204020203" pitchFamily="34" charset="0"/>
                        </a:rPr>
                        <a:t>No</a:t>
                      </a:r>
                    </a:p>
                  </a:txBody>
                  <a:tcPr marT="45712" marB="45712"/>
                </a:tc>
                <a:tc>
                  <a:txBody>
                    <a:bodyPr/>
                    <a:lstStyle/>
                    <a:p>
                      <a:pPr algn="ctr"/>
                      <a:r>
                        <a:rPr lang="en-SG" sz="1400" i="0" dirty="0">
                          <a:solidFill>
                            <a:schemeClr val="tx1"/>
                          </a:solidFill>
                          <a:latin typeface="Segoe UI" panose="020B0502040204020203" pitchFamily="34" charset="0"/>
                          <a:cs typeface="Segoe UI" panose="020B0502040204020203" pitchFamily="34" charset="0"/>
                        </a:rPr>
                        <a:t>No</a:t>
                      </a:r>
                    </a:p>
                  </a:txBody>
                  <a:tcPr marT="45712" marB="45712"/>
                </a:tc>
                <a:tc>
                  <a:txBody>
                    <a:bodyPr/>
                    <a:lstStyle/>
                    <a:p>
                      <a:pPr algn="ctr"/>
                      <a:r>
                        <a:rPr lang="en-SG" sz="1400" i="0" dirty="0">
                          <a:solidFill>
                            <a:schemeClr val="tx1"/>
                          </a:solidFill>
                          <a:latin typeface="Segoe UI" panose="020B0502040204020203" pitchFamily="34" charset="0"/>
                          <a:cs typeface="Segoe UI" panose="020B0502040204020203" pitchFamily="34" charset="0"/>
                        </a:rPr>
                        <a:t>No</a:t>
                      </a:r>
                    </a:p>
                  </a:txBody>
                  <a:tcPr marT="45712" marB="45712"/>
                </a:tc>
                <a:extLst>
                  <a:ext uri="{0D108BD9-81ED-4DB2-BD59-A6C34878D82A}">
                    <a16:rowId xmlns:a16="http://schemas.microsoft.com/office/drawing/2014/main" val="1883082267"/>
                  </a:ext>
                </a:extLst>
              </a:tr>
              <a:tr h="551173">
                <a:tc>
                  <a:txBody>
                    <a:bodyPr/>
                    <a:lstStyle/>
                    <a:p>
                      <a:pPr algn="ctr"/>
                      <a:r>
                        <a:rPr lang="en-SG" sz="1400" i="0" dirty="0">
                          <a:solidFill>
                            <a:schemeClr val="tx1"/>
                          </a:solidFill>
                          <a:latin typeface="Segoe UI" panose="020B0502040204020203" pitchFamily="34" charset="0"/>
                          <a:cs typeface="Segoe UI" panose="020B0502040204020203" pitchFamily="34" charset="0"/>
                        </a:rPr>
                        <a:t>protected internal</a:t>
                      </a:r>
                    </a:p>
                  </a:txBody>
                  <a:tcPr marT="45712" marB="45712"/>
                </a:tc>
                <a:tc>
                  <a:txBody>
                    <a:bodyPr/>
                    <a:lstStyle/>
                    <a:p>
                      <a:pPr algn="ctr"/>
                      <a:r>
                        <a:rPr lang="en-SG" sz="1400" i="0" dirty="0">
                          <a:solidFill>
                            <a:schemeClr val="tx1"/>
                          </a:solidFill>
                          <a:latin typeface="Segoe UI" panose="020B0502040204020203" pitchFamily="34" charset="0"/>
                          <a:cs typeface="Segoe UI" panose="020B0502040204020203" pitchFamily="34" charset="0"/>
                        </a:rPr>
                        <a:t>Yes</a:t>
                      </a:r>
                    </a:p>
                  </a:txBody>
                  <a:tcPr marT="45712" marB="45712"/>
                </a:tc>
                <a:tc>
                  <a:txBody>
                    <a:bodyPr/>
                    <a:lstStyle/>
                    <a:p>
                      <a:pPr algn="ctr"/>
                      <a:r>
                        <a:rPr lang="en-SG" sz="1400" i="0" dirty="0">
                          <a:solidFill>
                            <a:schemeClr val="tx1"/>
                          </a:solidFill>
                          <a:latin typeface="Segoe UI" panose="020B0502040204020203" pitchFamily="34" charset="0"/>
                          <a:cs typeface="Segoe UI" panose="020B0502040204020203" pitchFamily="34" charset="0"/>
                        </a:rPr>
                        <a:t>Yes</a:t>
                      </a:r>
                    </a:p>
                  </a:txBody>
                  <a:tcPr marT="45712" marB="45712"/>
                </a:tc>
                <a:tc>
                  <a:txBody>
                    <a:bodyPr/>
                    <a:lstStyle/>
                    <a:p>
                      <a:pPr algn="ctr"/>
                      <a:r>
                        <a:rPr lang="en-SG" sz="1400" i="0" dirty="0">
                          <a:solidFill>
                            <a:schemeClr val="tx1"/>
                          </a:solidFill>
                          <a:latin typeface="Segoe UI" panose="020B0502040204020203" pitchFamily="34" charset="0"/>
                          <a:cs typeface="Segoe UI" panose="020B0502040204020203" pitchFamily="34" charset="0"/>
                        </a:rPr>
                        <a:t>No</a:t>
                      </a:r>
                    </a:p>
                  </a:txBody>
                  <a:tcPr marT="45712" marB="45712"/>
                </a:tc>
                <a:tc>
                  <a:txBody>
                    <a:bodyPr/>
                    <a:lstStyle/>
                    <a:p>
                      <a:pPr algn="ctr"/>
                      <a:r>
                        <a:rPr lang="en-SG" sz="1400" i="0" dirty="0">
                          <a:solidFill>
                            <a:schemeClr val="tx1"/>
                          </a:solidFill>
                          <a:latin typeface="Segoe UI" panose="020B0502040204020203" pitchFamily="34" charset="0"/>
                          <a:cs typeface="Segoe UI" panose="020B0502040204020203" pitchFamily="34" charset="0"/>
                        </a:rPr>
                        <a:t>No</a:t>
                      </a:r>
                    </a:p>
                  </a:txBody>
                  <a:tcPr marT="45712" marB="45712"/>
                </a:tc>
                <a:extLst>
                  <a:ext uri="{0D108BD9-81ED-4DB2-BD59-A6C34878D82A}">
                    <a16:rowId xmlns:a16="http://schemas.microsoft.com/office/drawing/2014/main" val="1845595046"/>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B2CCF8B6-7B7E-40F2-AFEE-20374677DD39}"/>
              </a:ext>
            </a:extLst>
          </p:cNvPr>
          <p:cNvSpPr>
            <a:spLocks noGrp="1" noChangeArrowheads="1"/>
          </p:cNvSpPr>
          <p:nvPr>
            <p:ph type="title"/>
          </p:nvPr>
        </p:nvSpPr>
        <p:spPr>
          <a:xfrm>
            <a:off x="76200" y="122238"/>
            <a:ext cx="8991600" cy="563562"/>
          </a:xfrm>
        </p:spPr>
        <p:txBody>
          <a:bodyPr/>
          <a:lstStyle/>
          <a:p>
            <a:r>
              <a:rPr lang="en-SG" altLang="en-US"/>
              <a:t>Introduction to User-defined Classes</a:t>
            </a:r>
          </a:p>
        </p:txBody>
      </p:sp>
      <p:sp>
        <p:nvSpPr>
          <p:cNvPr id="3" name="Content Placeholder 2">
            <a:extLst>
              <a:ext uri="{FF2B5EF4-FFF2-40B4-BE49-F238E27FC236}">
                <a16:creationId xmlns:a16="http://schemas.microsoft.com/office/drawing/2014/main" id="{AAF9596E-44E5-43EB-AAEC-71D375B2DFA0}"/>
              </a:ext>
            </a:extLst>
          </p:cNvPr>
          <p:cNvSpPr>
            <a:spLocks noGrp="1"/>
          </p:cNvSpPr>
          <p:nvPr>
            <p:ph idx="1"/>
          </p:nvPr>
        </p:nvSpPr>
        <p:spPr/>
        <p:txBody>
          <a:bodyPr/>
          <a:lstStyle/>
          <a:p>
            <a:pPr marL="0" indent="0">
              <a:buFontTx/>
              <a:buNone/>
              <a:defRPr/>
            </a:pPr>
            <a:r>
              <a:rPr lang="en-US" sz="1000" dirty="0">
                <a:latin typeface="Segoe UI" panose="020B0502040204020203" pitchFamily="34" charset="0"/>
                <a:cs typeface="Segoe UI" panose="020B0502040204020203" pitchFamily="34" charset="0"/>
              </a:rPr>
              <a:t> </a:t>
            </a:r>
            <a:r>
              <a:rPr lang="en-US" b="1" dirty="0">
                <a:solidFill>
                  <a:srgbClr val="0000FF"/>
                </a:solidFill>
                <a:latin typeface="Segoe UI" panose="020B0502040204020203" pitchFamily="34" charset="0"/>
                <a:cs typeface="Segoe UI" panose="020B0502040204020203" pitchFamily="34" charset="0"/>
              </a:rPr>
              <a:t>Pre-defined Class </a:t>
            </a:r>
          </a:p>
          <a:p>
            <a:pPr lvl="1">
              <a:defRPr/>
            </a:pPr>
            <a:r>
              <a:rPr lang="en-US" dirty="0">
                <a:latin typeface="Segoe UI" panose="020B0502040204020203" pitchFamily="34" charset="0"/>
                <a:cs typeface="Segoe UI" panose="020B0502040204020203" pitchFamily="34" charset="0"/>
              </a:rPr>
              <a:t>already implemented and made available in the C# Libraries (C# API).</a:t>
            </a:r>
          </a:p>
          <a:p>
            <a:pPr marL="800100" lvl="2" indent="0">
              <a:buFontTx/>
              <a:buNone/>
              <a:defRPr/>
            </a:pPr>
            <a:r>
              <a:rPr lang="en-US" dirty="0">
                <a:solidFill>
                  <a:srgbClr val="006600"/>
                </a:solidFill>
                <a:latin typeface="Segoe UI" panose="020B0502040204020203" pitchFamily="34" charset="0"/>
                <a:cs typeface="Segoe UI" panose="020B0502040204020203" pitchFamily="34" charset="0"/>
              </a:rPr>
              <a:t>e.g. List, Math, Random, </a:t>
            </a:r>
            <a:r>
              <a:rPr lang="en-US" dirty="0" err="1">
                <a:solidFill>
                  <a:srgbClr val="006600"/>
                </a:solidFill>
                <a:latin typeface="Segoe UI" panose="020B0502040204020203" pitchFamily="34" charset="0"/>
                <a:cs typeface="Segoe UI" panose="020B0502040204020203" pitchFamily="34" charset="0"/>
              </a:rPr>
              <a:t>DateTime</a:t>
            </a:r>
            <a:endParaRPr lang="en-US" dirty="0">
              <a:solidFill>
                <a:srgbClr val="006600"/>
              </a:solidFill>
              <a:latin typeface="Segoe UI" panose="020B0502040204020203" pitchFamily="34" charset="0"/>
              <a:cs typeface="Segoe UI" panose="020B0502040204020203" pitchFamily="34" charset="0"/>
            </a:endParaRPr>
          </a:p>
          <a:p>
            <a:pPr lvl="1">
              <a:defRPr/>
            </a:pPr>
            <a:r>
              <a:rPr lang="en-US" dirty="0">
                <a:latin typeface="Segoe UI" panose="020B0502040204020203" pitchFamily="34" charset="0"/>
                <a:cs typeface="Segoe UI" panose="020B0502040204020203" pitchFamily="34" charset="0"/>
              </a:rPr>
              <a:t>you only need to make use of them via method calls</a:t>
            </a:r>
          </a:p>
          <a:p>
            <a:pPr marL="0" indent="0">
              <a:buNone/>
              <a:defRPr/>
            </a:pPr>
            <a:endParaRPr lang="en-US" sz="1600" b="1" dirty="0">
              <a:solidFill>
                <a:srgbClr val="0000FF"/>
              </a:solidFill>
              <a:latin typeface="Segoe UI" panose="020B0502040204020203" pitchFamily="34" charset="0"/>
              <a:cs typeface="Segoe UI" panose="020B0502040204020203" pitchFamily="34" charset="0"/>
            </a:endParaRPr>
          </a:p>
          <a:p>
            <a:pPr marL="0" indent="0">
              <a:buNone/>
              <a:defRPr/>
            </a:pPr>
            <a:r>
              <a:rPr lang="en-US" b="1" dirty="0">
                <a:solidFill>
                  <a:srgbClr val="0000FF"/>
                </a:solidFill>
                <a:latin typeface="Segoe UI" panose="020B0502040204020203" pitchFamily="34" charset="0"/>
                <a:cs typeface="Segoe UI" panose="020B0502040204020203" pitchFamily="34" charset="0"/>
              </a:rPr>
              <a:t>User-defined Class </a:t>
            </a:r>
          </a:p>
          <a:p>
            <a:pPr lvl="1">
              <a:defRPr/>
            </a:pPr>
            <a:r>
              <a:rPr lang="en-US" dirty="0">
                <a:latin typeface="Segoe UI" panose="020B0502040204020203" pitchFamily="34" charset="0"/>
                <a:cs typeface="Segoe UI" panose="020B0502040204020203" pitchFamily="34" charset="0"/>
              </a:rPr>
              <a:t>implemented by the user himself/herself  to be used in his/her own application</a:t>
            </a:r>
          </a:p>
          <a:p>
            <a:pPr marL="914400" lvl="2" indent="0">
              <a:buFontTx/>
              <a:buNone/>
              <a:defRPr/>
            </a:pPr>
            <a:r>
              <a:rPr lang="en-US" dirty="0">
                <a:solidFill>
                  <a:srgbClr val="006600"/>
                </a:solidFill>
                <a:latin typeface="Segoe UI" panose="020B0502040204020203" pitchFamily="34" charset="0"/>
                <a:cs typeface="Segoe UI" panose="020B0502040204020203" pitchFamily="34" charset="0"/>
              </a:rPr>
              <a:t>e.g. Student, </a:t>
            </a:r>
            <a:r>
              <a:rPr lang="en-US" dirty="0" err="1">
                <a:solidFill>
                  <a:srgbClr val="006600"/>
                </a:solidFill>
                <a:latin typeface="Segoe UI" panose="020B0502040204020203" pitchFamily="34" charset="0"/>
                <a:cs typeface="Segoe UI" panose="020B0502040204020203" pitchFamily="34" charset="0"/>
              </a:rPr>
              <a:t>CashCard</a:t>
            </a:r>
            <a:r>
              <a:rPr lang="en-US" dirty="0">
                <a:solidFill>
                  <a:srgbClr val="006600"/>
                </a:solidFill>
                <a:latin typeface="Segoe UI" panose="020B0502040204020203" pitchFamily="34" charset="0"/>
                <a:cs typeface="Segoe UI" panose="020B0502040204020203" pitchFamily="34" charset="0"/>
              </a:rPr>
              <a:t>, </a:t>
            </a:r>
            <a:r>
              <a:rPr lang="en-US" dirty="0" err="1">
                <a:solidFill>
                  <a:srgbClr val="006600"/>
                </a:solidFill>
                <a:latin typeface="Segoe UI" panose="020B0502040204020203" pitchFamily="34" charset="0"/>
                <a:cs typeface="Segoe UI" panose="020B0502040204020203" pitchFamily="34" charset="0"/>
              </a:rPr>
              <a:t>SavingsAccount</a:t>
            </a:r>
            <a:r>
              <a:rPr lang="en-US" dirty="0">
                <a:solidFill>
                  <a:srgbClr val="006600"/>
                </a:solidFill>
                <a:latin typeface="Segoe UI" panose="020B0502040204020203" pitchFamily="34" charset="0"/>
                <a:cs typeface="Segoe UI" panose="020B0502040204020203" pitchFamily="34" charset="0"/>
              </a:rPr>
              <a:t>, Customer</a:t>
            </a:r>
          </a:p>
          <a:p>
            <a:pPr lvl="1">
              <a:defRPr/>
            </a:pPr>
            <a:endParaRPr lang="en-US" dirty="0">
              <a:latin typeface="Segoe UI" panose="020B0502040204020203" pitchFamily="34" charset="0"/>
              <a:cs typeface="Segoe UI" panose="020B0502040204020203" pitchFamily="34" charset="0"/>
            </a:endParaRPr>
          </a:p>
          <a:p>
            <a:pPr>
              <a:defRPr/>
            </a:pPr>
            <a:endParaRPr lang="en-SG" dirty="0"/>
          </a:p>
        </p:txBody>
      </p:sp>
      <p:pic>
        <p:nvPicPr>
          <p:cNvPr id="2" name="s03">
            <a:hlinkClick r:id="" action="ppaction://media"/>
            <a:extLst>
              <a:ext uri="{FF2B5EF4-FFF2-40B4-BE49-F238E27FC236}">
                <a16:creationId xmlns:a16="http://schemas.microsoft.com/office/drawing/2014/main" id="{AABDC17B-3DE0-4A60-84F4-BAF12AA81C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45769" y="175419"/>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566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A32DEA19-6177-4681-8B23-62ECE48BF37B}"/>
              </a:ext>
            </a:extLst>
          </p:cNvPr>
          <p:cNvSpPr>
            <a:spLocks noGrp="1" noChangeArrowheads="1"/>
          </p:cNvSpPr>
          <p:nvPr>
            <p:ph type="title"/>
          </p:nvPr>
        </p:nvSpPr>
        <p:spPr>
          <a:xfrm>
            <a:off x="76200" y="122238"/>
            <a:ext cx="8991600" cy="563562"/>
          </a:xfrm>
        </p:spPr>
        <p:txBody>
          <a:bodyPr/>
          <a:lstStyle/>
          <a:p>
            <a:r>
              <a:rPr lang="en-SG" altLang="en-US"/>
              <a:t>Encapsulation</a:t>
            </a:r>
          </a:p>
        </p:txBody>
      </p:sp>
      <p:sp>
        <p:nvSpPr>
          <p:cNvPr id="3" name="Content Placeholder 2">
            <a:extLst>
              <a:ext uri="{FF2B5EF4-FFF2-40B4-BE49-F238E27FC236}">
                <a16:creationId xmlns:a16="http://schemas.microsoft.com/office/drawing/2014/main" id="{E55B214F-B4E0-420B-AA65-213297BD654A}"/>
              </a:ext>
            </a:extLst>
          </p:cNvPr>
          <p:cNvSpPr>
            <a:spLocks noGrp="1"/>
          </p:cNvSpPr>
          <p:nvPr>
            <p:ph idx="1"/>
          </p:nvPr>
        </p:nvSpPr>
        <p:spPr>
          <a:xfrm>
            <a:off x="79375" y="762000"/>
            <a:ext cx="8991600" cy="4983163"/>
          </a:xfrm>
        </p:spPr>
        <p:txBody>
          <a:bodyPr/>
          <a:lstStyle/>
          <a:p>
            <a:pPr>
              <a:defRPr/>
            </a:pPr>
            <a:r>
              <a:rPr lang="en-SG" b="1" dirty="0"/>
              <a:t>hides</a:t>
            </a:r>
            <a:r>
              <a:rPr lang="en-SG" dirty="0"/>
              <a:t> irrelevant data from user</a:t>
            </a:r>
          </a:p>
          <a:p>
            <a:pPr lvl="1">
              <a:defRPr/>
            </a:pPr>
            <a:r>
              <a:rPr lang="en-SG" dirty="0"/>
              <a:t>A class may contain much information that is not useful for an outside class</a:t>
            </a:r>
          </a:p>
          <a:p>
            <a:pPr>
              <a:defRPr/>
            </a:pPr>
            <a:r>
              <a:rPr lang="en-SG" dirty="0"/>
              <a:t>So classes use encapsulation to hide its members (data and methods) that are not relevant for an outside class</a:t>
            </a:r>
          </a:p>
          <a:p>
            <a:pPr>
              <a:defRPr/>
            </a:pPr>
            <a:endParaRPr lang="en-SG" dirty="0"/>
          </a:p>
          <a:p>
            <a:pPr marL="0" indent="0">
              <a:buFontTx/>
              <a:buNone/>
              <a:defRPr/>
            </a:pPr>
            <a:endParaRPr lang="en-SG" dirty="0"/>
          </a:p>
        </p:txBody>
      </p:sp>
      <p:graphicFrame>
        <p:nvGraphicFramePr>
          <p:cNvPr id="4" name="Table 3">
            <a:extLst>
              <a:ext uri="{FF2B5EF4-FFF2-40B4-BE49-F238E27FC236}">
                <a16:creationId xmlns:a16="http://schemas.microsoft.com/office/drawing/2014/main" id="{7B13B981-8A60-44C6-9DBA-BF6BA5EACD80}"/>
              </a:ext>
            </a:extLst>
          </p:cNvPr>
          <p:cNvGraphicFramePr>
            <a:graphicFrameLocks noGrp="1"/>
          </p:cNvGraphicFramePr>
          <p:nvPr/>
        </p:nvGraphicFramePr>
        <p:xfrm>
          <a:off x="990600" y="3543300"/>
          <a:ext cx="7467600" cy="13335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830543154"/>
                    </a:ext>
                  </a:extLst>
                </a:gridCol>
                <a:gridCol w="5105400">
                  <a:extLst>
                    <a:ext uri="{9D8B030D-6E8A-4147-A177-3AD203B41FA5}">
                      <a16:colId xmlns:a16="http://schemas.microsoft.com/office/drawing/2014/main" val="1717121780"/>
                    </a:ext>
                  </a:extLst>
                </a:gridCol>
              </a:tblGrid>
              <a:tr h="487018">
                <a:tc>
                  <a:txBody>
                    <a:bodyPr/>
                    <a:lstStyle/>
                    <a:p>
                      <a:pPr algn="ctr">
                        <a:spcAft>
                          <a:spcPts val="0"/>
                        </a:spcAft>
                      </a:pPr>
                      <a:r>
                        <a:rPr lang="en-SG" sz="2000" b="1" i="0" dirty="0">
                          <a:solidFill>
                            <a:schemeClr val="tx1"/>
                          </a:solidFill>
                          <a:latin typeface="Segoe UI" panose="020B0502040204020203" pitchFamily="34" charset="0"/>
                          <a:cs typeface="Segoe UI" panose="020B0502040204020203" pitchFamily="34" charset="0"/>
                        </a:rPr>
                        <a:t>Access Specifiers</a:t>
                      </a:r>
                    </a:p>
                  </a:txBody>
                  <a:tcPr marT="45751" marB="45751"/>
                </a:tc>
                <a:tc>
                  <a:txBody>
                    <a:bodyPr/>
                    <a:lstStyle/>
                    <a:p>
                      <a:pPr algn="ctr">
                        <a:spcAft>
                          <a:spcPts val="0"/>
                        </a:spcAft>
                      </a:pPr>
                      <a:r>
                        <a:rPr lang="en-SG" sz="2000" b="1" i="0">
                          <a:solidFill>
                            <a:srgbClr val="FF0000"/>
                          </a:solidFill>
                          <a:latin typeface="Segoe UI" panose="020B0502040204020203" pitchFamily="34" charset="0"/>
                          <a:cs typeface="Segoe UI" panose="020B0502040204020203" pitchFamily="34" charset="0"/>
                        </a:rPr>
                        <a:t>Visible</a:t>
                      </a:r>
                      <a:r>
                        <a:rPr lang="en-SG" sz="2000" b="1" i="0">
                          <a:solidFill>
                            <a:schemeClr val="tx1"/>
                          </a:solidFill>
                          <a:latin typeface="Segoe UI" panose="020B0502040204020203" pitchFamily="34" charset="0"/>
                          <a:cs typeface="Segoe UI" panose="020B0502040204020203" pitchFamily="34" charset="0"/>
                        </a:rPr>
                        <a:t> </a:t>
                      </a:r>
                      <a:r>
                        <a:rPr lang="en-SG" sz="2000" b="1" i="0" dirty="0">
                          <a:solidFill>
                            <a:schemeClr val="tx1"/>
                          </a:solidFill>
                          <a:latin typeface="Segoe UI" panose="020B0502040204020203" pitchFamily="34" charset="0"/>
                          <a:cs typeface="Segoe UI" panose="020B0502040204020203" pitchFamily="34" charset="0"/>
                        </a:rPr>
                        <a:t>to objects of other classes</a:t>
                      </a:r>
                    </a:p>
                  </a:txBody>
                  <a:tcPr marT="45751" marB="45751"/>
                </a:tc>
                <a:extLst>
                  <a:ext uri="{0D108BD9-81ED-4DB2-BD59-A6C34878D82A}">
                    <a16:rowId xmlns:a16="http://schemas.microsoft.com/office/drawing/2014/main" val="4020767367"/>
                  </a:ext>
                </a:extLst>
              </a:tr>
              <a:tr h="423241">
                <a:tc>
                  <a:txBody>
                    <a:bodyPr/>
                    <a:lstStyle/>
                    <a:p>
                      <a:pPr algn="ctr">
                        <a:spcBef>
                          <a:spcPts val="0"/>
                        </a:spcBef>
                        <a:spcAft>
                          <a:spcPts val="0"/>
                        </a:spcAft>
                      </a:pPr>
                      <a:r>
                        <a:rPr lang="en-SG" sz="2000" b="0" i="0" dirty="0">
                          <a:solidFill>
                            <a:srgbClr val="FF0000"/>
                          </a:solidFill>
                          <a:effectLst/>
                          <a:latin typeface="Segoe UI" panose="020B0502040204020203" pitchFamily="34" charset="0"/>
                          <a:cs typeface="Segoe UI" panose="020B0502040204020203" pitchFamily="34" charset="0"/>
                        </a:rPr>
                        <a:t>private</a:t>
                      </a:r>
                    </a:p>
                  </a:txBody>
                  <a:tcPr marT="45751" marB="45751"/>
                </a:tc>
                <a:tc>
                  <a:txBody>
                    <a:bodyPr/>
                    <a:lstStyle/>
                    <a:p>
                      <a:pPr algn="ctr">
                        <a:spcBef>
                          <a:spcPts val="0"/>
                        </a:spcBef>
                        <a:spcAft>
                          <a:spcPts val="0"/>
                        </a:spcAft>
                      </a:pPr>
                      <a:r>
                        <a:rPr lang="en-SG" sz="2000" b="0" i="0" dirty="0">
                          <a:solidFill>
                            <a:srgbClr val="FF0000"/>
                          </a:solidFill>
                          <a:effectLst/>
                          <a:latin typeface="Segoe UI" panose="020B0502040204020203" pitchFamily="34" charset="0"/>
                          <a:cs typeface="Segoe UI" panose="020B0502040204020203" pitchFamily="34" charset="0"/>
                        </a:rPr>
                        <a:t>No</a:t>
                      </a:r>
                    </a:p>
                  </a:txBody>
                  <a:tcPr marT="45751" marB="45751"/>
                </a:tc>
                <a:extLst>
                  <a:ext uri="{0D108BD9-81ED-4DB2-BD59-A6C34878D82A}">
                    <a16:rowId xmlns:a16="http://schemas.microsoft.com/office/drawing/2014/main" val="50841492"/>
                  </a:ext>
                </a:extLst>
              </a:tr>
              <a:tr h="423241">
                <a:tc>
                  <a:txBody>
                    <a:bodyPr/>
                    <a:lstStyle/>
                    <a:p>
                      <a:pPr algn="ctr">
                        <a:spcBef>
                          <a:spcPts val="0"/>
                        </a:spcBef>
                        <a:spcAft>
                          <a:spcPts val="0"/>
                        </a:spcAft>
                      </a:pPr>
                      <a:r>
                        <a:rPr lang="en-SG" sz="2000" b="0" i="0" dirty="0">
                          <a:solidFill>
                            <a:srgbClr val="0000FF"/>
                          </a:solidFill>
                          <a:effectLst/>
                          <a:latin typeface="Segoe UI" panose="020B0502040204020203" pitchFamily="34" charset="0"/>
                          <a:cs typeface="Segoe UI" panose="020B0502040204020203" pitchFamily="34" charset="0"/>
                        </a:rPr>
                        <a:t>public</a:t>
                      </a:r>
                    </a:p>
                  </a:txBody>
                  <a:tcPr marT="45751" marB="45751"/>
                </a:tc>
                <a:tc>
                  <a:txBody>
                    <a:bodyPr/>
                    <a:lstStyle/>
                    <a:p>
                      <a:pPr algn="ctr">
                        <a:spcBef>
                          <a:spcPts val="0"/>
                        </a:spcBef>
                        <a:spcAft>
                          <a:spcPts val="0"/>
                        </a:spcAft>
                      </a:pPr>
                      <a:r>
                        <a:rPr lang="en-SG" sz="2000" b="0" i="0" dirty="0">
                          <a:solidFill>
                            <a:srgbClr val="0000FF"/>
                          </a:solidFill>
                          <a:effectLst/>
                          <a:latin typeface="Segoe UI" panose="020B0502040204020203" pitchFamily="34" charset="0"/>
                          <a:cs typeface="Segoe UI" panose="020B0502040204020203" pitchFamily="34" charset="0"/>
                        </a:rPr>
                        <a:t>Yes</a:t>
                      </a:r>
                    </a:p>
                  </a:txBody>
                  <a:tcPr marT="45751" marB="45751"/>
                </a:tc>
                <a:extLst>
                  <a:ext uri="{0D108BD9-81ED-4DB2-BD59-A6C34878D82A}">
                    <a16:rowId xmlns:a16="http://schemas.microsoft.com/office/drawing/2014/main" val="4276799813"/>
                  </a:ext>
                </a:extLst>
              </a:tr>
            </a:tbl>
          </a:graphicData>
        </a:graphic>
      </p:graphicFrame>
      <p:sp>
        <p:nvSpPr>
          <p:cNvPr id="11282" name="TextBox 6">
            <a:extLst>
              <a:ext uri="{FF2B5EF4-FFF2-40B4-BE49-F238E27FC236}">
                <a16:creationId xmlns:a16="http://schemas.microsoft.com/office/drawing/2014/main" id="{97188710-48A8-4885-B140-79AA6B46A813}"/>
              </a:ext>
            </a:extLst>
          </p:cNvPr>
          <p:cNvSpPr txBox="1">
            <a:spLocks noChangeArrowheads="1"/>
          </p:cNvSpPr>
          <p:nvPr/>
        </p:nvSpPr>
        <p:spPr bwMode="auto">
          <a:xfrm>
            <a:off x="419100" y="4991100"/>
            <a:ext cx="861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4538" indent="-744538">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lang="en-SG" altLang="en-US" sz="2400" i="1" dirty="0">
                <a:solidFill>
                  <a:schemeClr val="tx1"/>
                </a:solidFill>
                <a:latin typeface="Segoe UI" panose="020B0502040204020203" pitchFamily="34" charset="0"/>
                <a:cs typeface="Segoe UI" panose="020B0502040204020203" pitchFamily="34" charset="0"/>
              </a:rPr>
              <a:t>Note: There are also protected, internal and protected internal access specifiers (See Appendix) </a:t>
            </a:r>
          </a:p>
        </p:txBody>
      </p:sp>
      <p:pic>
        <p:nvPicPr>
          <p:cNvPr id="5" name="s04">
            <a:hlinkClick r:id="" action="ppaction://media"/>
            <a:extLst>
              <a:ext uri="{FF2B5EF4-FFF2-40B4-BE49-F238E27FC236}">
                <a16:creationId xmlns:a16="http://schemas.microsoft.com/office/drawing/2014/main" id="{23EF91F3-F010-4728-998C-A97E0B67AB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3300" y="200819"/>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884"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84E8F8A3-602D-4978-85A7-436DE26167D5}"/>
              </a:ext>
            </a:extLst>
          </p:cNvPr>
          <p:cNvSpPr>
            <a:spLocks noGrp="1" noChangeArrowheads="1"/>
          </p:cNvSpPr>
          <p:nvPr>
            <p:ph type="title"/>
          </p:nvPr>
        </p:nvSpPr>
        <p:spPr>
          <a:xfrm>
            <a:off x="76200" y="122238"/>
            <a:ext cx="8991600" cy="563562"/>
          </a:xfrm>
        </p:spPr>
        <p:txBody>
          <a:bodyPr/>
          <a:lstStyle/>
          <a:p>
            <a:r>
              <a:rPr lang="en-SG" altLang="en-US"/>
              <a:t>Encapsulation – Access Specifier</a:t>
            </a:r>
          </a:p>
        </p:txBody>
      </p:sp>
      <p:graphicFrame>
        <p:nvGraphicFramePr>
          <p:cNvPr id="4" name="Table 3">
            <a:extLst>
              <a:ext uri="{FF2B5EF4-FFF2-40B4-BE49-F238E27FC236}">
                <a16:creationId xmlns:a16="http://schemas.microsoft.com/office/drawing/2014/main" id="{4029AB11-FDDB-4299-B49E-B1C7D42370DD}"/>
              </a:ext>
            </a:extLst>
          </p:cNvPr>
          <p:cNvGraphicFramePr>
            <a:graphicFrameLocks noGrp="1"/>
          </p:cNvGraphicFramePr>
          <p:nvPr>
            <p:extLst>
              <p:ext uri="{D42A27DB-BD31-4B8C-83A1-F6EECF244321}">
                <p14:modId xmlns:p14="http://schemas.microsoft.com/office/powerpoint/2010/main" val="2008558852"/>
              </p:ext>
            </p:extLst>
          </p:nvPr>
        </p:nvGraphicFramePr>
        <p:xfrm>
          <a:off x="457200" y="1066800"/>
          <a:ext cx="8458200" cy="4340229"/>
        </p:xfrm>
        <a:graphic>
          <a:graphicData uri="http://schemas.openxmlformats.org/drawingml/2006/table">
            <a:tbl>
              <a:tblPr firstRow="1" firstCol="1" bandRow="1"/>
              <a:tblGrid>
                <a:gridCol w="5804648">
                  <a:extLst>
                    <a:ext uri="{9D8B030D-6E8A-4147-A177-3AD203B41FA5}">
                      <a16:colId xmlns:a16="http://schemas.microsoft.com/office/drawing/2014/main" val="1039788528"/>
                    </a:ext>
                  </a:extLst>
                </a:gridCol>
                <a:gridCol w="2653552">
                  <a:extLst>
                    <a:ext uri="{9D8B030D-6E8A-4147-A177-3AD203B41FA5}">
                      <a16:colId xmlns:a16="http://schemas.microsoft.com/office/drawing/2014/main" val="3896856215"/>
                    </a:ext>
                  </a:extLst>
                </a:gridCol>
              </a:tblGrid>
              <a:tr h="457251">
                <a:tc>
                  <a:txBody>
                    <a:bodyPr/>
                    <a:lstStyle>
                      <a:lvl1pPr>
                        <a:buClr>
                          <a:schemeClr val="tx2"/>
                        </a:buClr>
                        <a:defRPr kumimoji="1" sz="2800" b="1">
                          <a:solidFill>
                            <a:schemeClr val="tx1"/>
                          </a:solidFill>
                          <a:latin typeface="Arial Narrow" panose="020B0606020202030204" pitchFamily="34" charset="0"/>
                          <a:ea typeface="MS PGothic" panose="020B0600070205080204" pitchFamily="34" charset="-128"/>
                        </a:defRPr>
                      </a:lvl1pPr>
                      <a:lvl2pPr marL="742950" indent="-285750">
                        <a:buClr>
                          <a:srgbClr val="0033CC"/>
                        </a:buClr>
                        <a:defRPr kumimoji="1" sz="2400" b="1">
                          <a:solidFill>
                            <a:srgbClr val="0033CC"/>
                          </a:solidFill>
                          <a:latin typeface="Arial Narrow" panose="020B0606020202030204" pitchFamily="34" charset="0"/>
                          <a:ea typeface="MS PGothic" panose="020B0600070205080204" pitchFamily="34" charset="-128"/>
                        </a:defRPr>
                      </a:lvl2pPr>
                      <a:lvl3pPr marL="1143000" indent="-228600">
                        <a:buClr>
                          <a:schemeClr val="hlink"/>
                        </a:buClr>
                        <a:defRPr kumimoji="1" sz="2000">
                          <a:solidFill>
                            <a:schemeClr val="hlink"/>
                          </a:solidFill>
                          <a:latin typeface="Arial Narrow" panose="020B0606020202030204" pitchFamily="34" charset="0"/>
                          <a:ea typeface="MS PGothic" panose="020B0600070205080204" pitchFamily="34" charset="-128"/>
                        </a:defRPr>
                      </a:lvl3pPr>
                      <a:lvl4pPr marL="1600200" indent="-228600">
                        <a:buClr>
                          <a:schemeClr val="tx2"/>
                        </a:buClr>
                        <a:defRPr kumimoji="1">
                          <a:solidFill>
                            <a:schemeClr val="tx1"/>
                          </a:solidFill>
                          <a:latin typeface="Arial Narrow" panose="020B0606020202030204" pitchFamily="34" charset="0"/>
                          <a:ea typeface="MS PGothic" panose="020B0600070205080204" pitchFamily="34" charset="-128"/>
                        </a:defRPr>
                      </a:lvl4pPr>
                      <a:lvl5pPr marL="2057400" indent="-228600">
                        <a:buClr>
                          <a:srgbClr val="009900"/>
                        </a:buClr>
                        <a:buSzPct val="90000"/>
                        <a:defRPr kumimoji="1">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400" b="1" i="0" u="none" strike="noStrike" cap="none" normalizeH="0" baseline="0">
                          <a:ln>
                            <a:noFill/>
                          </a:ln>
                          <a:solidFill>
                            <a:schemeClr val="tx1"/>
                          </a:solidFill>
                          <a:effectLst/>
                          <a:latin typeface="Segoe UI" panose="020B0502040204020203" pitchFamily="34" charset="0"/>
                          <a:ea typeface="MS PGothic" panose="020B0600070205080204" pitchFamily="34" charset="-128"/>
                          <a:cs typeface="Segoe UI" panose="020B0502040204020203" pitchFamily="34" charset="0"/>
                        </a:rPr>
                        <a:t>SavingsAccount</a:t>
                      </a:r>
                      <a:endParaRPr kumimoji="1" lang="en-US" altLang="en-US" sz="2400" b="1" i="0" u="none" strike="noStrike" cap="none" normalizeH="0" baseline="0" dirty="0">
                        <a:ln>
                          <a:noFill/>
                        </a:ln>
                        <a:solidFill>
                          <a:schemeClr val="tx1"/>
                        </a:solidFill>
                        <a:effectLst/>
                        <a:latin typeface="Segoe UI" panose="020B0502040204020203" pitchFamily="34" charset="0"/>
                        <a:ea typeface="MS PGothic" panose="020B0600070205080204" pitchFamily="34" charset="-128"/>
                        <a:cs typeface="Segoe UI" panose="020B0502040204020203" pitchFamily="34" charset="0"/>
                      </a:endParaRPr>
                    </a:p>
                  </a:txBody>
                  <a:tcPr marL="91447" marR="91447"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a:solidFill>
                            <a:srgbClr val="000000"/>
                          </a:solidFill>
                          <a:effectLst/>
                          <a:latin typeface="Segoe UI" panose="020B0502040204020203" pitchFamily="34" charset="0"/>
                          <a:ea typeface="Calibri" panose="020F0502020204030204" pitchFamily="34" charset="0"/>
                          <a:cs typeface="Segoe UI" panose="020B0502040204020203" pitchFamily="34" charset="0"/>
                        </a:rPr>
                        <a:t> </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67600303"/>
                  </a:ext>
                </a:extLst>
              </a:tr>
              <a:tr h="1523802">
                <a:tc>
                  <a:txBody>
                    <a:bodyPr/>
                    <a:lstStyle>
                      <a:lvl1pPr>
                        <a:buClr>
                          <a:schemeClr val="tx2"/>
                        </a:buClr>
                        <a:defRPr kumimoji="1" sz="2800" b="1">
                          <a:solidFill>
                            <a:schemeClr val="tx1"/>
                          </a:solidFill>
                          <a:latin typeface="Arial Narrow" panose="020B0606020202030204" pitchFamily="34" charset="0"/>
                          <a:ea typeface="MS PGothic" panose="020B0600070205080204" pitchFamily="34" charset="-128"/>
                        </a:defRPr>
                      </a:lvl1pPr>
                      <a:lvl2pPr marL="742950" indent="-285750">
                        <a:buClr>
                          <a:srgbClr val="0033CC"/>
                        </a:buClr>
                        <a:defRPr kumimoji="1" sz="2400" b="1">
                          <a:solidFill>
                            <a:srgbClr val="0033CC"/>
                          </a:solidFill>
                          <a:latin typeface="Arial Narrow" panose="020B0606020202030204" pitchFamily="34" charset="0"/>
                          <a:ea typeface="MS PGothic" panose="020B0600070205080204" pitchFamily="34" charset="-128"/>
                        </a:defRPr>
                      </a:lvl2pPr>
                      <a:lvl3pPr marL="1143000" indent="-228600">
                        <a:buClr>
                          <a:schemeClr val="hlink"/>
                        </a:buClr>
                        <a:defRPr kumimoji="1" sz="2000">
                          <a:solidFill>
                            <a:schemeClr val="hlink"/>
                          </a:solidFill>
                          <a:latin typeface="Arial Narrow" panose="020B0606020202030204" pitchFamily="34" charset="0"/>
                          <a:ea typeface="MS PGothic" panose="020B0600070205080204" pitchFamily="34" charset="-128"/>
                        </a:defRPr>
                      </a:lvl3pPr>
                      <a:lvl4pPr marL="1600200" indent="-228600">
                        <a:buClr>
                          <a:schemeClr val="tx2"/>
                        </a:buClr>
                        <a:defRPr kumimoji="1">
                          <a:solidFill>
                            <a:schemeClr val="tx1"/>
                          </a:solidFill>
                          <a:latin typeface="Arial Narrow" panose="020B0606020202030204" pitchFamily="34" charset="0"/>
                          <a:ea typeface="MS PGothic" panose="020B0600070205080204" pitchFamily="34" charset="-128"/>
                        </a:defRPr>
                      </a:lvl4pPr>
                      <a:lvl5pPr marL="2057400" indent="-228600">
                        <a:buClr>
                          <a:srgbClr val="009900"/>
                        </a:buClr>
                        <a:buSzPct val="90000"/>
                        <a:defRPr kumimoji="1">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400" b="1" i="0" u="none" strike="noStrike" cap="none" normalizeH="0" baseline="0" dirty="0">
                          <a:ln>
                            <a:noFill/>
                          </a:ln>
                          <a:solidFill>
                            <a:srgbClr val="FF0000"/>
                          </a:solidFill>
                          <a:effectLst/>
                          <a:latin typeface="Segoe UI" panose="020B0502040204020203" pitchFamily="34" charset="0"/>
                          <a:ea typeface="MS PGothic" panose="020B0600070205080204" pitchFamily="34" charset="-128"/>
                          <a:cs typeface="Segoe UI" panose="020B0502040204020203" pitchFamily="34" charset="0"/>
                        </a:rPr>
                        <a:t>-</a:t>
                      </a:r>
                      <a:r>
                        <a:rPr kumimoji="1" lang="en-US" altLang="en-US" sz="2400" b="0" i="0" u="none" strike="noStrike" cap="none" normalizeH="0" baseline="0">
                          <a:ln>
                            <a:noFill/>
                          </a:ln>
                          <a:solidFill>
                            <a:schemeClr val="tx1"/>
                          </a:solidFill>
                          <a:effectLst/>
                          <a:latin typeface="Segoe UI" panose="020B0502040204020203" pitchFamily="34" charset="0"/>
                          <a:ea typeface="MS PGothic" panose="020B0600070205080204" pitchFamily="34" charset="-128"/>
                          <a:cs typeface="Segoe UI" panose="020B0502040204020203" pitchFamily="34" charset="0"/>
                        </a:rPr>
                        <a:t>accountNo:string</a:t>
                      </a:r>
                      <a:endParaRPr kumimoji="1" lang="en-US" altLang="en-US" sz="2400" b="0" i="0" u="none" strike="noStrike" cap="none" normalizeH="0" baseline="0" dirty="0">
                        <a:ln>
                          <a:noFill/>
                        </a:ln>
                        <a:solidFill>
                          <a:schemeClr val="tx1"/>
                        </a:solidFill>
                        <a:effectLst/>
                        <a:latin typeface="Segoe UI" panose="020B0502040204020203" pitchFamily="34" charset="0"/>
                        <a:ea typeface="MS PGothic" panose="020B0600070205080204" pitchFamily="34" charset="-128"/>
                        <a:cs typeface="Segoe UI" panose="020B0502040204020203" pitchFamily="34" charset="0"/>
                      </a:endParaRP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400" b="1" i="0" u="none" strike="noStrike" cap="none" normalizeH="0" baseline="0" dirty="0">
                          <a:ln>
                            <a:noFill/>
                          </a:ln>
                          <a:solidFill>
                            <a:srgbClr val="FF0000"/>
                          </a:solidFill>
                          <a:effectLst/>
                          <a:latin typeface="Segoe UI" panose="020B0502040204020203" pitchFamily="34" charset="0"/>
                          <a:ea typeface="MS PGothic" panose="020B0600070205080204" pitchFamily="34" charset="-128"/>
                          <a:cs typeface="Segoe UI" panose="020B0502040204020203" pitchFamily="34" charset="0"/>
                        </a:rPr>
                        <a:t>-</a:t>
                      </a:r>
                      <a:r>
                        <a:rPr kumimoji="1" lang="en-US" altLang="en-US" sz="2400" b="0" i="0" u="none" strike="noStrike" cap="none" normalizeH="0" baseline="0" dirty="0" err="1">
                          <a:ln>
                            <a:noFill/>
                          </a:ln>
                          <a:solidFill>
                            <a:schemeClr val="tx1"/>
                          </a:solidFill>
                          <a:effectLst/>
                          <a:latin typeface="Segoe UI" panose="020B0502040204020203" pitchFamily="34" charset="0"/>
                          <a:ea typeface="MS PGothic" panose="020B0600070205080204" pitchFamily="34" charset="-128"/>
                          <a:cs typeface="Segoe UI" panose="020B0502040204020203" pitchFamily="34" charset="0"/>
                        </a:rPr>
                        <a:t>accountName:string</a:t>
                      </a:r>
                      <a:endParaRPr kumimoji="1" lang="en-US" altLang="en-US" sz="2400" b="0" i="0" u="none" strike="noStrike" cap="none" normalizeH="0" baseline="0" dirty="0">
                        <a:ln>
                          <a:noFill/>
                        </a:ln>
                        <a:solidFill>
                          <a:schemeClr val="tx1"/>
                        </a:solidFill>
                        <a:effectLst/>
                        <a:latin typeface="Segoe UI" panose="020B0502040204020203" pitchFamily="34" charset="0"/>
                        <a:ea typeface="MS PGothic" panose="020B0600070205080204" pitchFamily="34" charset="-128"/>
                        <a:cs typeface="Segoe UI" panose="020B0502040204020203" pitchFamily="34" charset="0"/>
                      </a:endParaRP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400" b="1" i="0" u="none" strike="noStrike" cap="none" normalizeH="0" baseline="0" dirty="0">
                          <a:ln>
                            <a:noFill/>
                          </a:ln>
                          <a:solidFill>
                            <a:srgbClr val="FF0000"/>
                          </a:solidFill>
                          <a:effectLst/>
                          <a:latin typeface="Segoe UI" panose="020B0502040204020203" pitchFamily="34" charset="0"/>
                          <a:ea typeface="MS PGothic" panose="020B0600070205080204" pitchFamily="34" charset="-128"/>
                          <a:cs typeface="Segoe UI" panose="020B0502040204020203" pitchFamily="34" charset="0"/>
                        </a:rPr>
                        <a:t>-</a:t>
                      </a:r>
                      <a:r>
                        <a:rPr kumimoji="1" lang="en-US" altLang="en-US" sz="2400" b="0" i="0" u="none" strike="noStrike" cap="none" normalizeH="0" baseline="0" dirty="0" err="1">
                          <a:ln>
                            <a:noFill/>
                          </a:ln>
                          <a:solidFill>
                            <a:schemeClr val="tx1"/>
                          </a:solidFill>
                          <a:effectLst/>
                          <a:latin typeface="Segoe UI" panose="020B0502040204020203" pitchFamily="34" charset="0"/>
                          <a:ea typeface="MS PGothic" panose="020B0600070205080204" pitchFamily="34" charset="-128"/>
                          <a:cs typeface="Segoe UI" panose="020B0502040204020203" pitchFamily="34" charset="0"/>
                        </a:rPr>
                        <a:t>balance:double</a:t>
                      </a:r>
                      <a:endParaRPr kumimoji="1" lang="en-US" altLang="en-US" sz="2400" b="0" i="0" u="none" strike="noStrike" cap="none" normalizeH="0" baseline="0" dirty="0">
                        <a:ln>
                          <a:noFill/>
                        </a:ln>
                        <a:solidFill>
                          <a:schemeClr val="tx1"/>
                        </a:solidFill>
                        <a:effectLst/>
                        <a:latin typeface="Segoe UI" panose="020B0502040204020203" pitchFamily="34" charset="0"/>
                        <a:ea typeface="MS PGothic" panose="020B0600070205080204" pitchFamily="34" charset="-128"/>
                        <a:cs typeface="Segoe UI" panose="020B0502040204020203" pitchFamily="34" charset="0"/>
                      </a:endParaRPr>
                    </a:p>
                  </a:txBody>
                  <a:tcPr marL="91447" marR="91447"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a:solidFill>
                            <a:srgbClr val="000000"/>
                          </a:solidFill>
                          <a:effectLst/>
                          <a:latin typeface="Segoe UI" panose="020B0502040204020203" pitchFamily="34" charset="0"/>
                          <a:ea typeface="Calibri" panose="020F0502020204030204" pitchFamily="34" charset="0"/>
                          <a:cs typeface="Segoe UI" panose="020B0502040204020203" pitchFamily="34" charset="0"/>
                        </a:rPr>
                        <a:t> </a:t>
                      </a:r>
                      <a:endParaRPr lang="en-US" sz="2000">
                        <a:effectLst/>
                        <a:latin typeface="Segoe UI" panose="020B0502040204020203" pitchFamily="34" charset="0"/>
                        <a:ea typeface="Calibri" panose="020F0502020204030204" pitchFamily="34" charset="0"/>
                        <a:cs typeface="Segoe UI" panose="020B0502040204020203" pitchFamily="34" charset="0"/>
                      </a:endParaRPr>
                    </a:p>
                    <a:p>
                      <a:pPr marL="117475" marR="0" indent="0">
                        <a:lnSpc>
                          <a:spcPct val="107000"/>
                        </a:lnSpc>
                        <a:spcBef>
                          <a:spcPts val="0"/>
                        </a:spcBef>
                        <a:spcAft>
                          <a:spcPts val="0"/>
                        </a:spcAft>
                      </a:pPr>
                      <a:r>
                        <a:rPr lang="en-US" sz="2000">
                          <a:solidFill>
                            <a:srgbClr val="FF0000"/>
                          </a:solidFill>
                          <a:effectLst/>
                          <a:latin typeface="Segoe UI" panose="020B0502040204020203" pitchFamily="34" charset="0"/>
                          <a:ea typeface="Calibri" panose="020F0502020204030204" pitchFamily="34" charset="0"/>
                          <a:cs typeface="Segoe UI" panose="020B0502040204020203" pitchFamily="34" charset="0"/>
                        </a:rPr>
                        <a:t>Not accessible by objects of other classes</a:t>
                      </a: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53084164"/>
                  </a:ext>
                </a:extLst>
              </a:tr>
              <a:tr h="2359172">
                <a:tc>
                  <a:txBody>
                    <a:bodyPr/>
                    <a:lstStyle>
                      <a:lvl1pPr>
                        <a:buClr>
                          <a:schemeClr val="tx2"/>
                        </a:buClr>
                        <a:defRPr kumimoji="1" sz="2800" b="1">
                          <a:solidFill>
                            <a:schemeClr val="tx1"/>
                          </a:solidFill>
                          <a:latin typeface="Arial Narrow" panose="020B0606020202030204" pitchFamily="34" charset="0"/>
                          <a:ea typeface="MS PGothic" panose="020B0600070205080204" pitchFamily="34" charset="-128"/>
                        </a:defRPr>
                      </a:lvl1pPr>
                      <a:lvl2pPr marL="742950" indent="-285750">
                        <a:buClr>
                          <a:srgbClr val="0033CC"/>
                        </a:buClr>
                        <a:defRPr kumimoji="1" sz="2400" b="1">
                          <a:solidFill>
                            <a:srgbClr val="0033CC"/>
                          </a:solidFill>
                          <a:latin typeface="Arial Narrow" panose="020B0606020202030204" pitchFamily="34" charset="0"/>
                          <a:ea typeface="MS PGothic" panose="020B0600070205080204" pitchFamily="34" charset="-128"/>
                        </a:defRPr>
                      </a:lvl2pPr>
                      <a:lvl3pPr marL="1143000" indent="-228600">
                        <a:buClr>
                          <a:schemeClr val="hlink"/>
                        </a:buClr>
                        <a:defRPr kumimoji="1" sz="2000">
                          <a:solidFill>
                            <a:schemeClr val="hlink"/>
                          </a:solidFill>
                          <a:latin typeface="Arial Narrow" panose="020B0606020202030204" pitchFamily="34" charset="0"/>
                          <a:ea typeface="MS PGothic" panose="020B0600070205080204" pitchFamily="34" charset="-128"/>
                        </a:defRPr>
                      </a:lvl3pPr>
                      <a:lvl4pPr marL="1600200" indent="-228600">
                        <a:buClr>
                          <a:schemeClr val="tx2"/>
                        </a:buClr>
                        <a:defRPr kumimoji="1">
                          <a:solidFill>
                            <a:schemeClr val="tx1"/>
                          </a:solidFill>
                          <a:latin typeface="Arial Narrow" panose="020B0606020202030204" pitchFamily="34" charset="0"/>
                          <a:ea typeface="MS PGothic" panose="020B0600070205080204" pitchFamily="34" charset="-128"/>
                        </a:defRPr>
                      </a:lvl4pPr>
                      <a:lvl5pPr marL="2057400" indent="-228600">
                        <a:buClr>
                          <a:srgbClr val="009900"/>
                        </a:buClr>
                        <a:buSzPct val="90000"/>
                        <a:defRPr kumimoji="1">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defRPr/>
                      </a:pPr>
                      <a:r>
                        <a:rPr kumimoji="1" lang="en-US" altLang="en-US" sz="2400" b="1" i="0" u="none" strike="noStrike" cap="none" normalizeH="0" baseline="0">
                          <a:ln>
                            <a:noFill/>
                          </a:ln>
                          <a:solidFill>
                            <a:srgbClr val="0000FF"/>
                          </a:solidFill>
                          <a:effectLst/>
                          <a:latin typeface="Segoe UI" panose="020B0502040204020203" pitchFamily="34" charset="0"/>
                          <a:ea typeface="MS PGothic" panose="020B0600070205080204" pitchFamily="34" charset="-128"/>
                          <a:cs typeface="Segoe UI" panose="020B0502040204020203" pitchFamily="34" charset="0"/>
                        </a:rPr>
                        <a:t>+</a:t>
                      </a:r>
                      <a:r>
                        <a:rPr kumimoji="1" lang="en-US" altLang="en-US" sz="2400" b="0" i="0" u="none" strike="noStrike" cap="none" normalizeH="0" baseline="0">
                          <a:ln>
                            <a:noFill/>
                          </a:ln>
                          <a:solidFill>
                            <a:schemeClr val="tx1"/>
                          </a:solidFill>
                          <a:effectLst/>
                          <a:latin typeface="Segoe UI" panose="020B0502040204020203" pitchFamily="34" charset="0"/>
                          <a:ea typeface="MS PGothic" panose="020B0600070205080204" pitchFamily="34" charset="-128"/>
                          <a:cs typeface="Segoe UI" panose="020B0502040204020203" pitchFamily="34" charset="0"/>
                        </a:rPr>
                        <a:t>SavingsAccount()</a:t>
                      </a: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400" b="1" i="0" u="none" strike="noStrike" cap="none" normalizeH="0" baseline="0">
                          <a:ln>
                            <a:noFill/>
                          </a:ln>
                          <a:solidFill>
                            <a:srgbClr val="0000FF"/>
                          </a:solidFill>
                          <a:effectLst/>
                          <a:latin typeface="Segoe UI" panose="020B0502040204020203" pitchFamily="34" charset="0"/>
                          <a:ea typeface="MS PGothic" panose="020B0600070205080204" pitchFamily="34" charset="-128"/>
                          <a:cs typeface="Segoe UI" panose="020B0502040204020203" pitchFamily="34" charset="0"/>
                        </a:rPr>
                        <a:t>+</a:t>
                      </a:r>
                      <a:r>
                        <a:rPr kumimoji="1" lang="en-US" altLang="en-US" sz="2400" b="0" i="0" u="none" strike="noStrike" cap="none" normalizeH="0" baseline="0" err="1">
                          <a:ln>
                            <a:noFill/>
                          </a:ln>
                          <a:solidFill>
                            <a:schemeClr val="tx1"/>
                          </a:solidFill>
                          <a:effectLst/>
                          <a:latin typeface="Segoe UI" panose="020B0502040204020203" pitchFamily="34" charset="0"/>
                          <a:ea typeface="MS PGothic" panose="020B0600070205080204" pitchFamily="34" charset="-128"/>
                          <a:cs typeface="Segoe UI" panose="020B0502040204020203" pitchFamily="34" charset="0"/>
                        </a:rPr>
                        <a:t>SavingsAccount</a:t>
                      </a:r>
                      <a:r>
                        <a:rPr kumimoji="1" lang="en-US" altLang="en-US" sz="2400" b="0" i="0" u="none" strike="noStrike" cap="none" normalizeH="0" baseline="0">
                          <a:ln>
                            <a:noFill/>
                          </a:ln>
                          <a:solidFill>
                            <a:schemeClr val="tx1"/>
                          </a:solidFill>
                          <a:effectLst/>
                          <a:latin typeface="Segoe UI" panose="020B0502040204020203" pitchFamily="34" charset="0"/>
                          <a:ea typeface="MS PGothic" panose="020B0600070205080204" pitchFamily="34" charset="-128"/>
                          <a:cs typeface="Segoe UI" panose="020B0502040204020203" pitchFamily="34" charset="0"/>
                        </a:rPr>
                        <a:t>(string,string,double)</a:t>
                      </a:r>
                      <a:endParaRPr kumimoji="1" lang="en-US" altLang="en-US" sz="2400" b="0" i="0" u="none" strike="noStrike" cap="none" normalizeH="0" baseline="0" dirty="0">
                        <a:ln>
                          <a:noFill/>
                        </a:ln>
                        <a:solidFill>
                          <a:schemeClr val="tx1"/>
                        </a:solidFill>
                        <a:effectLst/>
                        <a:latin typeface="Segoe UI" panose="020B0502040204020203" pitchFamily="34" charset="0"/>
                        <a:ea typeface="MS PGothic" panose="020B0600070205080204" pitchFamily="34" charset="-128"/>
                        <a:cs typeface="Segoe UI" panose="020B0502040204020203" pitchFamily="34" charset="0"/>
                      </a:endParaRP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400" b="1" i="0" u="none" strike="noStrike" cap="none" normalizeH="0" baseline="0">
                          <a:ln>
                            <a:noFill/>
                          </a:ln>
                          <a:solidFill>
                            <a:srgbClr val="0000FF"/>
                          </a:solidFill>
                          <a:effectLst/>
                          <a:latin typeface="Segoe UI" panose="020B0502040204020203" pitchFamily="34" charset="0"/>
                          <a:ea typeface="MS PGothic" panose="020B0600070205080204" pitchFamily="34" charset="-128"/>
                          <a:cs typeface="Segoe UI" panose="020B0502040204020203" pitchFamily="34" charset="0"/>
                        </a:rPr>
                        <a:t>+</a:t>
                      </a:r>
                      <a:r>
                        <a:rPr kumimoji="1" lang="en-US" altLang="en-US" sz="2400" b="0" i="0" u="none" strike="noStrike" cap="none" normalizeH="0" baseline="0">
                          <a:ln>
                            <a:noFill/>
                          </a:ln>
                          <a:solidFill>
                            <a:schemeClr val="tx1"/>
                          </a:solidFill>
                          <a:effectLst/>
                          <a:latin typeface="Segoe UI" panose="020B0502040204020203" pitchFamily="34" charset="0"/>
                          <a:ea typeface="MS PGothic" panose="020B0600070205080204" pitchFamily="34" charset="-128"/>
                          <a:cs typeface="Segoe UI" panose="020B0502040204020203" pitchFamily="34" charset="0"/>
                        </a:rPr>
                        <a:t>Deposit(double)</a:t>
                      </a:r>
                      <a:endParaRPr kumimoji="1" lang="en-US" altLang="en-US" sz="2400" b="0" i="0" u="none" strike="noStrike" cap="none" normalizeH="0" baseline="0" dirty="0">
                        <a:ln>
                          <a:noFill/>
                        </a:ln>
                        <a:solidFill>
                          <a:schemeClr val="tx1"/>
                        </a:solidFill>
                        <a:effectLst/>
                        <a:latin typeface="Segoe UI" panose="020B0502040204020203" pitchFamily="34" charset="0"/>
                        <a:ea typeface="MS PGothic" panose="020B0600070205080204" pitchFamily="34" charset="-128"/>
                        <a:cs typeface="Segoe UI" panose="020B0502040204020203" pitchFamily="34" charset="0"/>
                      </a:endParaRP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400" b="1" i="0" u="none" strike="noStrike" cap="none" normalizeH="0" baseline="0">
                          <a:ln>
                            <a:noFill/>
                          </a:ln>
                          <a:solidFill>
                            <a:srgbClr val="0000FF"/>
                          </a:solidFill>
                          <a:effectLst/>
                          <a:latin typeface="Segoe UI" panose="020B0502040204020203" pitchFamily="34" charset="0"/>
                          <a:ea typeface="MS PGothic" panose="020B0600070205080204" pitchFamily="34" charset="-128"/>
                          <a:cs typeface="Segoe UI" panose="020B0502040204020203" pitchFamily="34" charset="0"/>
                        </a:rPr>
                        <a:t>+</a:t>
                      </a:r>
                      <a:r>
                        <a:rPr kumimoji="1" lang="en-US" altLang="en-US" sz="2400" b="0" i="0" u="none" strike="noStrike" cap="none" normalizeH="0" baseline="0">
                          <a:ln>
                            <a:noFill/>
                          </a:ln>
                          <a:solidFill>
                            <a:schemeClr val="tx1"/>
                          </a:solidFill>
                          <a:effectLst/>
                          <a:latin typeface="Segoe UI" panose="020B0502040204020203" pitchFamily="34" charset="0"/>
                          <a:ea typeface="MS PGothic" panose="020B0600070205080204" pitchFamily="34" charset="-128"/>
                          <a:cs typeface="Segoe UI" panose="020B0502040204020203" pitchFamily="34" charset="0"/>
                        </a:rPr>
                        <a:t>Withdraw(double):bool</a:t>
                      </a:r>
                      <a:endParaRPr kumimoji="1" lang="en-US" altLang="en-US" sz="2400" b="0" i="0" u="none" strike="noStrike" cap="none" normalizeH="0" baseline="0" dirty="0">
                        <a:ln>
                          <a:noFill/>
                        </a:ln>
                        <a:solidFill>
                          <a:schemeClr val="tx1"/>
                        </a:solidFill>
                        <a:effectLst/>
                        <a:latin typeface="Segoe UI" panose="020B0502040204020203" pitchFamily="34" charset="0"/>
                        <a:ea typeface="MS PGothic" panose="020B0600070205080204" pitchFamily="34" charset="-128"/>
                        <a:cs typeface="Segoe UI" panose="020B0502040204020203" pitchFamily="34" charset="0"/>
                      </a:endParaRP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400" b="1" i="0" u="none" strike="noStrike" cap="none" normalizeH="0" baseline="0">
                          <a:ln>
                            <a:noFill/>
                          </a:ln>
                          <a:solidFill>
                            <a:srgbClr val="0000FF"/>
                          </a:solidFill>
                          <a:effectLst/>
                          <a:latin typeface="Segoe UI" panose="020B0502040204020203" pitchFamily="34" charset="0"/>
                          <a:ea typeface="MS PGothic" panose="020B0600070205080204" pitchFamily="34" charset="-128"/>
                          <a:cs typeface="Segoe UI" panose="020B0502040204020203" pitchFamily="34" charset="0"/>
                        </a:rPr>
                        <a:t>+</a:t>
                      </a:r>
                      <a:r>
                        <a:rPr kumimoji="1" lang="en-US" altLang="en-US" sz="2400" b="0" i="0" u="none" strike="noStrike" cap="none" normalizeH="0" baseline="0">
                          <a:ln>
                            <a:noFill/>
                          </a:ln>
                          <a:solidFill>
                            <a:schemeClr val="tx1"/>
                          </a:solidFill>
                          <a:effectLst/>
                          <a:latin typeface="Segoe UI" panose="020B0502040204020203" pitchFamily="34" charset="0"/>
                          <a:ea typeface="MS PGothic" panose="020B0600070205080204" pitchFamily="34" charset="-128"/>
                          <a:cs typeface="Segoe UI" panose="020B0502040204020203" pitchFamily="34" charset="0"/>
                        </a:rPr>
                        <a:t>ToString():string</a:t>
                      </a: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800" b="0" i="0" u="none" strike="noStrike" cap="none" normalizeH="0" baseline="0">
                          <a:ln>
                            <a:noFill/>
                          </a:ln>
                          <a:solidFill>
                            <a:schemeClr val="tx1"/>
                          </a:solidFill>
                          <a:effectLst/>
                          <a:latin typeface="Segoe UI" panose="020B0502040204020203" pitchFamily="34" charset="0"/>
                          <a:ea typeface="MS PGothic" panose="020B0600070205080204" pitchFamily="34" charset="-128"/>
                          <a:cs typeface="Segoe UI" panose="020B0502040204020203" pitchFamily="34" charset="0"/>
                        </a:rPr>
                        <a:t>  </a:t>
                      </a:r>
                      <a:endParaRPr kumimoji="1" lang="en-US" altLang="en-US" sz="800" b="0" i="0" u="none" strike="noStrike" cap="none" normalizeH="0" baseline="0" dirty="0">
                        <a:ln>
                          <a:noFill/>
                        </a:ln>
                        <a:solidFill>
                          <a:schemeClr val="tx1"/>
                        </a:solidFill>
                        <a:effectLst/>
                        <a:latin typeface="Segoe UI" panose="020B0502040204020203" pitchFamily="34" charset="0"/>
                        <a:ea typeface="MS PGothic" panose="020B0600070205080204" pitchFamily="34" charset="-128"/>
                        <a:cs typeface="Segoe UI" panose="020B0502040204020203" pitchFamily="34" charset="0"/>
                      </a:endParaRPr>
                    </a:p>
                  </a:txBody>
                  <a:tcPr marL="91447" marR="91447"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 </a:t>
                      </a:r>
                      <a:endParaRPr lang="en-US" sz="2000" dirty="0">
                        <a:effectLst/>
                        <a:latin typeface="Segoe UI" panose="020B0502040204020203" pitchFamily="34" charset="0"/>
                        <a:ea typeface="Calibri" panose="020F0502020204030204" pitchFamily="34" charset="0"/>
                        <a:cs typeface="Segoe UI" panose="020B0502040204020203" pitchFamily="34" charset="0"/>
                      </a:endParaRPr>
                    </a:p>
                    <a:p>
                      <a:pPr marL="117475" marR="0" indent="0">
                        <a:lnSpc>
                          <a:spcPct val="107000"/>
                        </a:lnSpc>
                        <a:spcBef>
                          <a:spcPts val="0"/>
                        </a:spcBef>
                        <a:spcAft>
                          <a:spcPts val="0"/>
                        </a:spcAft>
                      </a:pPr>
                      <a:r>
                        <a:rPr lang="en-US" sz="2000" dirty="0">
                          <a:solidFill>
                            <a:srgbClr val="0000FF"/>
                          </a:solidFill>
                          <a:effectLst/>
                          <a:latin typeface="Segoe UI" panose="020B0502040204020203" pitchFamily="34" charset="0"/>
                          <a:ea typeface="Calibri" panose="020F0502020204030204" pitchFamily="34" charset="0"/>
                          <a:cs typeface="Segoe UI" panose="020B0502040204020203" pitchFamily="34" charset="0"/>
                        </a:rPr>
                        <a:t>Accessible by objects of other classes</a:t>
                      </a: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782539436"/>
                  </a:ext>
                </a:extLst>
              </a:tr>
            </a:tbl>
          </a:graphicData>
        </a:graphic>
      </p:graphicFrame>
      <p:pic>
        <p:nvPicPr>
          <p:cNvPr id="2" name="s05">
            <a:hlinkClick r:id="" action="ppaction://media"/>
            <a:extLst>
              <a:ext uri="{FF2B5EF4-FFF2-40B4-BE49-F238E27FC236}">
                <a16:creationId xmlns:a16="http://schemas.microsoft.com/office/drawing/2014/main" id="{136669C0-8BBB-4418-95F1-A61D8BBA24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34046" y="200819"/>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0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83F87E45-A06F-420A-B0F3-E2E12D27052A}"/>
              </a:ext>
            </a:extLst>
          </p:cNvPr>
          <p:cNvSpPr>
            <a:spLocks noGrp="1" noChangeArrowheads="1"/>
          </p:cNvSpPr>
          <p:nvPr>
            <p:ph type="title"/>
          </p:nvPr>
        </p:nvSpPr>
        <p:spPr>
          <a:xfrm>
            <a:off x="76200" y="122238"/>
            <a:ext cx="8991600" cy="563562"/>
          </a:xfrm>
        </p:spPr>
        <p:txBody>
          <a:bodyPr/>
          <a:lstStyle/>
          <a:p>
            <a:r>
              <a:rPr lang="en-US" altLang="en-US"/>
              <a:t>Implementing a User-defined Class</a:t>
            </a:r>
            <a:endParaRPr lang="en-SG" altLang="en-US"/>
          </a:p>
        </p:txBody>
      </p:sp>
      <p:sp>
        <p:nvSpPr>
          <p:cNvPr id="3" name="Content Placeholder 2">
            <a:extLst>
              <a:ext uri="{FF2B5EF4-FFF2-40B4-BE49-F238E27FC236}">
                <a16:creationId xmlns:a16="http://schemas.microsoft.com/office/drawing/2014/main" id="{2A4D6F65-0B50-4F70-BEEB-33F759C5C1D1}"/>
              </a:ext>
            </a:extLst>
          </p:cNvPr>
          <p:cNvSpPr>
            <a:spLocks noGrp="1"/>
          </p:cNvSpPr>
          <p:nvPr>
            <p:ph idx="1"/>
          </p:nvPr>
        </p:nvSpPr>
        <p:spPr/>
        <p:txBody>
          <a:bodyPr/>
          <a:lstStyle/>
          <a:p>
            <a:pPr marL="609600" indent="-609600">
              <a:spcBef>
                <a:spcPct val="50000"/>
              </a:spcBef>
              <a:buClr>
                <a:srgbClr val="3333CC"/>
              </a:buClr>
              <a:buFont typeface="Wingdings" panose="05000000000000000000" pitchFamily="2" charset="2"/>
              <a:buNone/>
              <a:defRPr/>
            </a:pPr>
            <a:r>
              <a:rPr lang="en-US" dirty="0">
                <a:latin typeface="Segoe UI" panose="020B0502040204020203" pitchFamily="34" charset="0"/>
                <a:cs typeface="Segoe UI" panose="020B0502040204020203" pitchFamily="34" charset="0"/>
              </a:rPr>
              <a:t>A </a:t>
            </a:r>
            <a:r>
              <a:rPr lang="en-US" dirty="0">
                <a:solidFill>
                  <a:srgbClr val="FF0000"/>
                </a:solidFill>
                <a:latin typeface="Segoe UI" panose="020B0502040204020203" pitchFamily="34" charset="0"/>
                <a:cs typeface="Segoe UI" panose="020B0502040204020203" pitchFamily="34" charset="0"/>
              </a:rPr>
              <a:t>User-defined Class </a:t>
            </a:r>
            <a:r>
              <a:rPr lang="en-US" dirty="0">
                <a:latin typeface="Segoe UI" panose="020B0502040204020203" pitchFamily="34" charset="0"/>
                <a:cs typeface="Segoe UI" panose="020B0502040204020203" pitchFamily="34" charset="0"/>
              </a:rPr>
              <a:t>is implemented by : </a:t>
            </a:r>
          </a:p>
          <a:p>
            <a:pPr>
              <a:spcBef>
                <a:spcPct val="50000"/>
              </a:spcBef>
              <a:defRPr/>
            </a:pPr>
            <a:r>
              <a:rPr lang="en-US" dirty="0">
                <a:latin typeface="Segoe UI" panose="020B0502040204020203" pitchFamily="34" charset="0"/>
                <a:cs typeface="Segoe UI" panose="020B0502040204020203" pitchFamily="34" charset="0"/>
              </a:rPr>
              <a:t>implementing the </a:t>
            </a:r>
            <a:r>
              <a:rPr lang="en-US" u="sng" dirty="0">
                <a:solidFill>
                  <a:srgbClr val="0000FF"/>
                </a:solidFill>
                <a:latin typeface="Segoe UI" panose="020B0502040204020203" pitchFamily="34" charset="0"/>
                <a:cs typeface="Segoe UI" panose="020B0502040204020203" pitchFamily="34" charset="0"/>
              </a:rPr>
              <a:t>attributes</a:t>
            </a:r>
            <a:r>
              <a:rPr lang="en-US" dirty="0">
                <a:latin typeface="Segoe UI" panose="020B0502040204020203" pitchFamily="34" charset="0"/>
                <a:cs typeface="Segoe UI" panose="020B0502040204020203" pitchFamily="34" charset="0"/>
              </a:rPr>
              <a:t> using </a:t>
            </a:r>
            <a:r>
              <a:rPr lang="en-US" i="1" dirty="0">
                <a:solidFill>
                  <a:srgbClr val="0000FF"/>
                </a:solidFill>
                <a:latin typeface="Segoe UI" panose="020B0502040204020203" pitchFamily="34" charset="0"/>
                <a:cs typeface="Segoe UI" panose="020B0502040204020203" pitchFamily="34" charset="0"/>
              </a:rPr>
              <a:t>instance variables</a:t>
            </a:r>
          </a:p>
          <a:p>
            <a:pPr>
              <a:spcBef>
                <a:spcPct val="50000"/>
              </a:spcBef>
              <a:defRPr/>
            </a:pPr>
            <a:r>
              <a:rPr lang="en-US" dirty="0">
                <a:latin typeface="Segoe UI" panose="020B0502040204020203" pitchFamily="34" charset="0"/>
                <a:cs typeface="Segoe UI" panose="020B0502040204020203" pitchFamily="34" charset="0"/>
              </a:rPr>
              <a:t>implementing the </a:t>
            </a:r>
            <a:r>
              <a:rPr lang="en-US" u="sng" dirty="0" err="1">
                <a:solidFill>
                  <a:srgbClr val="0000FF"/>
                </a:solidFill>
                <a:latin typeface="Segoe UI" panose="020B0502040204020203" pitchFamily="34" charset="0"/>
                <a:cs typeface="Segoe UI" panose="020B0502040204020203" pitchFamily="34" charset="0"/>
              </a:rPr>
              <a:t>behaviour</a:t>
            </a:r>
            <a:r>
              <a:rPr lang="en-US" dirty="0">
                <a:latin typeface="Segoe UI" panose="020B0502040204020203" pitchFamily="34" charset="0"/>
                <a:cs typeface="Segoe UI" panose="020B0502040204020203" pitchFamily="34" charset="0"/>
              </a:rPr>
              <a:t> using </a:t>
            </a:r>
            <a:r>
              <a:rPr lang="en-US" i="1" dirty="0">
                <a:solidFill>
                  <a:srgbClr val="0000FF"/>
                </a:solidFill>
                <a:latin typeface="Segoe UI" panose="020B0502040204020203" pitchFamily="34" charset="0"/>
                <a:cs typeface="Segoe UI" panose="020B0502040204020203" pitchFamily="34" charset="0"/>
              </a:rPr>
              <a:t>methods </a:t>
            </a:r>
          </a:p>
          <a:p>
            <a:pPr marL="0" indent="0">
              <a:spcBef>
                <a:spcPct val="50000"/>
              </a:spcBef>
              <a:buClr>
                <a:srgbClr val="3333CC"/>
              </a:buClr>
              <a:buFontTx/>
              <a:buNone/>
              <a:defRPr/>
            </a:pPr>
            <a:endParaRPr lang="en-US" sz="2400" u="sng" dirty="0">
              <a:solidFill>
                <a:srgbClr val="FF0000"/>
              </a:solidFill>
              <a:latin typeface="Segoe UI" panose="020B0502040204020203" pitchFamily="34" charset="0"/>
              <a:cs typeface="Segoe UI" panose="020B0502040204020203" pitchFamily="34" charset="0"/>
            </a:endParaRPr>
          </a:p>
          <a:p>
            <a:pPr marL="0" indent="0">
              <a:spcBef>
                <a:spcPct val="50000"/>
              </a:spcBef>
              <a:buClr>
                <a:srgbClr val="3333CC"/>
              </a:buClr>
              <a:buFontTx/>
              <a:buNone/>
              <a:defRPr/>
            </a:pPr>
            <a:r>
              <a:rPr lang="en-US" sz="2400" u="sng" dirty="0">
                <a:solidFill>
                  <a:srgbClr val="FF0000"/>
                </a:solidFill>
                <a:latin typeface="Segoe UI" panose="020B0502040204020203" pitchFamily="34" charset="0"/>
                <a:cs typeface="Segoe UI" panose="020B0502040204020203" pitchFamily="34" charset="0"/>
              </a:rPr>
              <a:t>Note</a:t>
            </a:r>
          </a:p>
          <a:p>
            <a:pPr marL="346075" indent="-346075">
              <a:spcBef>
                <a:spcPct val="50000"/>
              </a:spcBef>
              <a:buClr>
                <a:schemeClr val="tx1"/>
              </a:buClr>
              <a:defRPr/>
            </a:pPr>
            <a:r>
              <a:rPr lang="en-US" sz="2400" dirty="0">
                <a:latin typeface="Segoe UI" panose="020B0502040204020203" pitchFamily="34" charset="0"/>
                <a:cs typeface="Segoe UI" panose="020B0502040204020203" pitchFamily="34" charset="0"/>
              </a:rPr>
              <a:t>Implementing a Class is sometimes referred to as </a:t>
            </a:r>
            <a:r>
              <a:rPr lang="en-US" sz="2400" dirty="0">
                <a:solidFill>
                  <a:srgbClr val="0000FF"/>
                </a:solidFill>
                <a:latin typeface="Segoe UI" panose="020B0502040204020203" pitchFamily="34" charset="0"/>
                <a:cs typeface="Segoe UI" panose="020B0502040204020203" pitchFamily="34" charset="0"/>
              </a:rPr>
              <a:t>writing the Class Definition</a:t>
            </a:r>
          </a:p>
          <a:p>
            <a:pPr marL="346075" indent="-346075">
              <a:spcBef>
                <a:spcPct val="50000"/>
              </a:spcBef>
              <a:buClr>
                <a:schemeClr val="tx1"/>
              </a:buClr>
              <a:defRPr/>
            </a:pPr>
            <a:r>
              <a:rPr lang="en-US" sz="2400" i="1" dirty="0">
                <a:latin typeface="Segoe UI" panose="020B0502040204020203" pitchFamily="34" charset="0"/>
                <a:cs typeface="Segoe UI" panose="020B0502040204020203" pitchFamily="34" charset="0"/>
              </a:rPr>
              <a:t>Attributes</a:t>
            </a:r>
            <a:r>
              <a:rPr lang="en-US" sz="2400" dirty="0">
                <a:latin typeface="Segoe UI" panose="020B0502040204020203" pitchFamily="34" charset="0"/>
                <a:cs typeface="Segoe UI" panose="020B0502040204020203" pitchFamily="34" charset="0"/>
              </a:rPr>
              <a:t> and </a:t>
            </a:r>
            <a:r>
              <a:rPr lang="en-US" sz="2400" i="1" dirty="0">
                <a:latin typeface="Segoe UI" panose="020B0502040204020203" pitchFamily="34" charset="0"/>
                <a:cs typeface="Segoe UI" panose="020B0502040204020203" pitchFamily="34" charset="0"/>
              </a:rPr>
              <a:t>behaviors</a:t>
            </a:r>
            <a:r>
              <a:rPr lang="en-US" sz="2400" dirty="0">
                <a:latin typeface="Segoe UI" panose="020B0502040204020203" pitchFamily="34" charset="0"/>
                <a:cs typeface="Segoe UI" panose="020B0502040204020203" pitchFamily="34" charset="0"/>
              </a:rPr>
              <a:t> of a class are known  as </a:t>
            </a:r>
            <a:r>
              <a:rPr lang="en-US" sz="2400" u="sng" dirty="0">
                <a:solidFill>
                  <a:srgbClr val="0000FF"/>
                </a:solidFill>
                <a:latin typeface="Segoe UI" panose="020B0502040204020203" pitchFamily="34" charset="0"/>
                <a:cs typeface="Segoe UI" panose="020B0502040204020203" pitchFamily="34" charset="0"/>
              </a:rPr>
              <a:t>members</a:t>
            </a:r>
            <a:r>
              <a:rPr lang="en-US" sz="2400" dirty="0">
                <a:solidFill>
                  <a:srgbClr val="0000FF"/>
                </a:solidFill>
                <a:latin typeface="Segoe UI" panose="020B0502040204020203" pitchFamily="34" charset="0"/>
                <a:cs typeface="Segoe UI" panose="020B0502040204020203" pitchFamily="34" charset="0"/>
              </a:rPr>
              <a:t> </a:t>
            </a:r>
            <a:r>
              <a:rPr lang="en-US" sz="2400" dirty="0">
                <a:solidFill>
                  <a:srgbClr val="FF0000"/>
                </a:solidFill>
                <a:latin typeface="Segoe UI" panose="020B0502040204020203" pitchFamily="34" charset="0"/>
                <a:cs typeface="Segoe UI" panose="020B0502040204020203" pitchFamily="34" charset="0"/>
              </a:rPr>
              <a:t> </a:t>
            </a:r>
            <a:r>
              <a:rPr lang="en-US" sz="2400" dirty="0">
                <a:latin typeface="Segoe UI" panose="020B0502040204020203" pitchFamily="34" charset="0"/>
                <a:cs typeface="Segoe UI" panose="020B0502040204020203" pitchFamily="34" charset="0"/>
              </a:rPr>
              <a:t>of the class</a:t>
            </a:r>
          </a:p>
        </p:txBody>
      </p:sp>
      <p:pic>
        <p:nvPicPr>
          <p:cNvPr id="2" name="s06">
            <a:hlinkClick r:id="" action="ppaction://media"/>
            <a:extLst>
              <a:ext uri="{FF2B5EF4-FFF2-40B4-BE49-F238E27FC236}">
                <a16:creationId xmlns:a16="http://schemas.microsoft.com/office/drawing/2014/main" id="{490E3155-FEDF-4C12-A16B-A6792F4230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10600" y="175419"/>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2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68D01038-EA99-4CFB-920E-F4FD26A47D94}"/>
              </a:ext>
            </a:extLst>
          </p:cNvPr>
          <p:cNvSpPr>
            <a:spLocks noGrp="1" noChangeArrowheads="1"/>
          </p:cNvSpPr>
          <p:nvPr>
            <p:ph type="title"/>
          </p:nvPr>
        </p:nvSpPr>
        <p:spPr>
          <a:xfrm>
            <a:off x="76200" y="122238"/>
            <a:ext cx="8991600" cy="563562"/>
          </a:xfrm>
        </p:spPr>
        <p:txBody>
          <a:bodyPr/>
          <a:lstStyle/>
          <a:p>
            <a:r>
              <a:rPr lang="en-US" altLang="en-US"/>
              <a:t>Implementing a User-defined Class</a:t>
            </a:r>
            <a:endParaRPr lang="en-SG" altLang="en-US"/>
          </a:p>
        </p:txBody>
      </p:sp>
      <p:sp>
        <p:nvSpPr>
          <p:cNvPr id="3" name="Content Placeholder 2">
            <a:extLst>
              <a:ext uri="{FF2B5EF4-FFF2-40B4-BE49-F238E27FC236}">
                <a16:creationId xmlns:a16="http://schemas.microsoft.com/office/drawing/2014/main" id="{2A4D6F65-0B50-4F70-BEEB-33F759C5C1D1}"/>
              </a:ext>
            </a:extLst>
          </p:cNvPr>
          <p:cNvSpPr>
            <a:spLocks noGrp="1"/>
          </p:cNvSpPr>
          <p:nvPr>
            <p:ph idx="1"/>
          </p:nvPr>
        </p:nvSpPr>
        <p:spPr/>
        <p:txBody>
          <a:bodyPr/>
          <a:lstStyle/>
          <a:p>
            <a:pPr>
              <a:spcBef>
                <a:spcPct val="50000"/>
              </a:spcBef>
              <a:buClr>
                <a:srgbClr val="3333CC"/>
              </a:buClr>
              <a:defRPr/>
            </a:pPr>
            <a:r>
              <a:rPr lang="en-US" dirty="0">
                <a:solidFill>
                  <a:srgbClr val="0000FF"/>
                </a:solidFill>
                <a:latin typeface="Segoe UI" panose="020B0502040204020203" pitchFamily="34" charset="0"/>
                <a:cs typeface="Segoe UI" panose="020B0502040204020203" pitchFamily="34" charset="0"/>
              </a:rPr>
              <a:t>Implementing the Attributes</a:t>
            </a:r>
          </a:p>
          <a:p>
            <a:pPr lvl="1">
              <a:spcBef>
                <a:spcPts val="1200"/>
              </a:spcBef>
              <a:buClr>
                <a:srgbClr val="3333CC"/>
              </a:buClr>
              <a:defRPr/>
            </a:pPr>
            <a:r>
              <a:rPr lang="en-US" dirty="0">
                <a:latin typeface="Segoe UI" panose="020B0502040204020203" pitchFamily="34" charset="0"/>
                <a:cs typeface="Segoe UI" panose="020B0502040204020203" pitchFamily="34" charset="0"/>
              </a:rPr>
              <a:t>Fields and Properties </a:t>
            </a:r>
            <a:endParaRPr lang="en-US" dirty="0">
              <a:solidFill>
                <a:srgbClr val="0000FF"/>
              </a:solidFill>
              <a:latin typeface="Segoe UI" panose="020B0502040204020203" pitchFamily="34" charset="0"/>
              <a:cs typeface="Segoe UI" panose="020B0502040204020203" pitchFamily="34" charset="0"/>
            </a:endParaRPr>
          </a:p>
          <a:p>
            <a:pPr>
              <a:spcBef>
                <a:spcPct val="50000"/>
              </a:spcBef>
              <a:buClr>
                <a:srgbClr val="3333CC"/>
              </a:buClr>
              <a:defRPr/>
            </a:pPr>
            <a:r>
              <a:rPr lang="en-US" dirty="0">
                <a:solidFill>
                  <a:srgbClr val="0000FF"/>
                </a:solidFill>
                <a:latin typeface="Segoe UI" panose="020B0502040204020203" pitchFamily="34" charset="0"/>
                <a:cs typeface="Segoe UI" panose="020B0502040204020203" pitchFamily="34" charset="0"/>
              </a:rPr>
              <a:t>Implementing the </a:t>
            </a:r>
            <a:r>
              <a:rPr lang="en-US" dirty="0" err="1">
                <a:solidFill>
                  <a:srgbClr val="0000FF"/>
                </a:solidFill>
                <a:latin typeface="Segoe UI" panose="020B0502040204020203" pitchFamily="34" charset="0"/>
                <a:cs typeface="Segoe UI" panose="020B0502040204020203" pitchFamily="34" charset="0"/>
              </a:rPr>
              <a:t>Behaviour</a:t>
            </a:r>
            <a:endParaRPr lang="en-US" dirty="0">
              <a:solidFill>
                <a:srgbClr val="0000FF"/>
              </a:solidFill>
              <a:latin typeface="Segoe UI" panose="020B0502040204020203" pitchFamily="34" charset="0"/>
              <a:cs typeface="Segoe UI" panose="020B0502040204020203" pitchFamily="34" charset="0"/>
            </a:endParaRPr>
          </a:p>
          <a:p>
            <a:pPr lvl="1">
              <a:spcBef>
                <a:spcPts val="1200"/>
              </a:spcBef>
              <a:buClr>
                <a:srgbClr val="3333CC"/>
              </a:buClr>
              <a:defRPr/>
            </a:pPr>
            <a:r>
              <a:rPr lang="en-US" dirty="0">
                <a:latin typeface="Segoe UI" panose="020B0502040204020203" pitchFamily="34" charset="0"/>
                <a:cs typeface="Segoe UI" panose="020B0502040204020203" pitchFamily="34" charset="0"/>
              </a:rPr>
              <a:t>Constructors</a:t>
            </a:r>
          </a:p>
          <a:p>
            <a:pPr lvl="1">
              <a:spcBef>
                <a:spcPts val="1200"/>
              </a:spcBef>
              <a:buClr>
                <a:srgbClr val="3333CC"/>
              </a:buClr>
              <a:defRPr/>
            </a:pPr>
            <a:r>
              <a:rPr lang="en-US" dirty="0">
                <a:latin typeface="Segoe UI" panose="020B0502040204020203" pitchFamily="34" charset="0"/>
                <a:cs typeface="Segoe UI" panose="020B0502040204020203" pitchFamily="34" charset="0"/>
              </a:rPr>
              <a:t>Other Methods</a:t>
            </a:r>
          </a:p>
          <a:p>
            <a:pPr lvl="1">
              <a:spcBef>
                <a:spcPts val="1200"/>
              </a:spcBef>
              <a:buClr>
                <a:srgbClr val="3333CC"/>
              </a:buClr>
              <a:defRPr/>
            </a:pPr>
            <a:r>
              <a:rPr lang="en-US" dirty="0" err="1">
                <a:latin typeface="Segoe UI" panose="020B0502040204020203" pitchFamily="34" charset="0"/>
                <a:cs typeface="Segoe UI" panose="020B0502040204020203" pitchFamily="34" charset="0"/>
              </a:rPr>
              <a:t>ToString</a:t>
            </a:r>
            <a:r>
              <a:rPr lang="en-US" dirty="0">
                <a:latin typeface="Segoe UI" panose="020B0502040204020203" pitchFamily="34" charset="0"/>
                <a:cs typeface="Segoe UI" panose="020B0502040204020203" pitchFamily="34" charset="0"/>
              </a:rPr>
              <a:t>() Method</a:t>
            </a:r>
          </a:p>
          <a:p>
            <a:pPr marL="609600" indent="-609600">
              <a:spcBef>
                <a:spcPct val="50000"/>
              </a:spcBef>
              <a:buClr>
                <a:srgbClr val="3333CC"/>
              </a:buClr>
              <a:buFont typeface="Wingdings" panose="05000000000000000000" pitchFamily="2" charset="2"/>
              <a:buNone/>
              <a:defRPr/>
            </a:pPr>
            <a:endParaRPr lang="en-US" sz="2400" dirty="0">
              <a:latin typeface="Segoe UI" panose="020B0502040204020203" pitchFamily="34" charset="0"/>
              <a:cs typeface="Segoe UI" panose="020B0502040204020203" pitchFamily="34" charset="0"/>
            </a:endParaRPr>
          </a:p>
          <a:p>
            <a:pPr marL="609600" indent="-609600">
              <a:spcBef>
                <a:spcPct val="50000"/>
              </a:spcBef>
              <a:buClr>
                <a:srgbClr val="3333CC"/>
              </a:buClr>
              <a:buFont typeface="Wingdings" panose="05000000000000000000" pitchFamily="2" charset="2"/>
              <a:buNone/>
              <a:defRPr/>
            </a:pPr>
            <a:endParaRPr lang="en-US" sz="2400" dirty="0">
              <a:latin typeface="Segoe UI" panose="020B0502040204020203" pitchFamily="34" charset="0"/>
              <a:cs typeface="Segoe UI" panose="020B0502040204020203" pitchFamily="34" charset="0"/>
            </a:endParaRPr>
          </a:p>
        </p:txBody>
      </p:sp>
      <p:grpSp>
        <p:nvGrpSpPr>
          <p:cNvPr id="5" name="Group 4">
            <a:extLst>
              <a:ext uri="{FF2B5EF4-FFF2-40B4-BE49-F238E27FC236}">
                <a16:creationId xmlns:a16="http://schemas.microsoft.com/office/drawing/2014/main" id="{9A521DAB-6A18-45C3-80AD-2283889D740A}"/>
              </a:ext>
            </a:extLst>
          </p:cNvPr>
          <p:cNvGrpSpPr/>
          <p:nvPr/>
        </p:nvGrpSpPr>
        <p:grpSpPr>
          <a:xfrm>
            <a:off x="5867400" y="1516559"/>
            <a:ext cx="2972974" cy="1912441"/>
            <a:chOff x="5256626" y="2984326"/>
            <a:chExt cx="2972974" cy="1912441"/>
          </a:xfrm>
        </p:grpSpPr>
        <p:sp>
          <p:nvSpPr>
            <p:cNvPr id="2" name="TextBox 1">
              <a:extLst>
                <a:ext uri="{FF2B5EF4-FFF2-40B4-BE49-F238E27FC236}">
                  <a16:creationId xmlns:a16="http://schemas.microsoft.com/office/drawing/2014/main" id="{73962DC4-C6E6-42D2-8130-6E3EBE0B7E7D}"/>
                </a:ext>
              </a:extLst>
            </p:cNvPr>
            <p:cNvSpPr txBox="1"/>
            <p:nvPr/>
          </p:nvSpPr>
          <p:spPr>
            <a:xfrm>
              <a:off x="5257800" y="2984326"/>
              <a:ext cx="2971800" cy="369332"/>
            </a:xfrm>
            <a:prstGeom prst="rect">
              <a:avLst/>
            </a:prstGeom>
            <a:noFill/>
            <a:ln>
              <a:solidFill>
                <a:schemeClr val="tx1"/>
              </a:solidFill>
            </a:ln>
          </p:spPr>
          <p:txBody>
            <a:bodyPr wrap="square" rtlCol="0">
              <a:spAutoFit/>
            </a:bodyPr>
            <a:lstStyle/>
            <a:p>
              <a:pPr algn="ctr"/>
              <a:r>
                <a:rPr lang="en-US" dirty="0"/>
                <a:t>Class Name</a:t>
              </a:r>
            </a:p>
          </p:txBody>
        </p:sp>
        <p:sp>
          <p:nvSpPr>
            <p:cNvPr id="7" name="TextBox 6">
              <a:extLst>
                <a:ext uri="{FF2B5EF4-FFF2-40B4-BE49-F238E27FC236}">
                  <a16:creationId xmlns:a16="http://schemas.microsoft.com/office/drawing/2014/main" id="{97B64ECE-D018-41B7-8239-DAC0C5AE2388}"/>
                </a:ext>
              </a:extLst>
            </p:cNvPr>
            <p:cNvSpPr txBox="1"/>
            <p:nvPr/>
          </p:nvSpPr>
          <p:spPr>
            <a:xfrm>
              <a:off x="5257800" y="3351942"/>
              <a:ext cx="2971800" cy="769441"/>
            </a:xfrm>
            <a:prstGeom prst="rect">
              <a:avLst/>
            </a:prstGeom>
            <a:noFill/>
            <a:ln>
              <a:solidFill>
                <a:schemeClr val="tx1"/>
              </a:solidFill>
            </a:ln>
          </p:spPr>
          <p:txBody>
            <a:bodyPr wrap="square" rtlCol="0">
              <a:spAutoFit/>
            </a:bodyPr>
            <a:lstStyle/>
            <a:p>
              <a:pPr algn="ctr">
                <a:lnSpc>
                  <a:spcPct val="200000"/>
                </a:lnSpc>
                <a:spcAft>
                  <a:spcPts val="0"/>
                </a:spcAft>
              </a:pPr>
              <a:r>
                <a:rPr lang="en-US" dirty="0"/>
                <a:t>Attributes</a:t>
              </a:r>
            </a:p>
            <a:p>
              <a:pPr algn="ctr">
                <a:spcAft>
                  <a:spcPts val="1200"/>
                </a:spcAft>
              </a:pPr>
              <a:endParaRPr lang="en-US" sz="800" dirty="0"/>
            </a:p>
          </p:txBody>
        </p:sp>
        <p:sp>
          <p:nvSpPr>
            <p:cNvPr id="8" name="TextBox 7">
              <a:extLst>
                <a:ext uri="{FF2B5EF4-FFF2-40B4-BE49-F238E27FC236}">
                  <a16:creationId xmlns:a16="http://schemas.microsoft.com/office/drawing/2014/main" id="{74F4EA37-D949-4D64-B910-D8B3F7D385AC}"/>
                </a:ext>
              </a:extLst>
            </p:cNvPr>
            <p:cNvSpPr txBox="1"/>
            <p:nvPr/>
          </p:nvSpPr>
          <p:spPr>
            <a:xfrm>
              <a:off x="5256626" y="4127326"/>
              <a:ext cx="2971800" cy="769441"/>
            </a:xfrm>
            <a:prstGeom prst="rect">
              <a:avLst/>
            </a:prstGeom>
            <a:noFill/>
            <a:ln>
              <a:solidFill>
                <a:schemeClr val="tx1"/>
              </a:solidFill>
            </a:ln>
          </p:spPr>
          <p:txBody>
            <a:bodyPr wrap="square" rtlCol="0">
              <a:spAutoFit/>
            </a:bodyPr>
            <a:lstStyle/>
            <a:p>
              <a:pPr algn="ctr">
                <a:lnSpc>
                  <a:spcPct val="200000"/>
                </a:lnSpc>
                <a:spcAft>
                  <a:spcPts val="0"/>
                </a:spcAft>
              </a:pPr>
              <a:r>
                <a:rPr lang="en-US" dirty="0" err="1"/>
                <a:t>Behaviour</a:t>
              </a:r>
              <a:endParaRPr lang="en-US" dirty="0"/>
            </a:p>
            <a:p>
              <a:pPr algn="ctr"/>
              <a:endParaRPr lang="en-US" sz="800" dirty="0"/>
            </a:p>
          </p:txBody>
        </p:sp>
      </p:grpSp>
      <p:pic>
        <p:nvPicPr>
          <p:cNvPr id="9" name="s07">
            <a:hlinkClick r:id="" action="ppaction://media"/>
            <a:extLst>
              <a:ext uri="{FF2B5EF4-FFF2-40B4-BE49-F238E27FC236}">
                <a16:creationId xmlns:a16="http://schemas.microsoft.com/office/drawing/2014/main" id="{5EEB0A52-D64C-4152-BDCC-2DABA10CC2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47723" y="161678"/>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85"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F35B2F6A-C835-4718-BB59-95611689D73B}"/>
              </a:ext>
            </a:extLst>
          </p:cNvPr>
          <p:cNvSpPr>
            <a:spLocks noGrp="1" noChangeArrowheads="1"/>
          </p:cNvSpPr>
          <p:nvPr>
            <p:ph type="title"/>
          </p:nvPr>
        </p:nvSpPr>
        <p:spPr>
          <a:xfrm>
            <a:off x="76200" y="122238"/>
            <a:ext cx="8991600" cy="563562"/>
          </a:xfrm>
        </p:spPr>
        <p:txBody>
          <a:bodyPr/>
          <a:lstStyle/>
          <a:p>
            <a:r>
              <a:rPr lang="en-US" altLang="en-US"/>
              <a:t>Implementing the Attributes</a:t>
            </a:r>
            <a:endParaRPr lang="en-SG" altLang="en-US"/>
          </a:p>
        </p:txBody>
      </p:sp>
      <p:sp>
        <p:nvSpPr>
          <p:cNvPr id="9" name="Content Placeholder 2">
            <a:extLst>
              <a:ext uri="{FF2B5EF4-FFF2-40B4-BE49-F238E27FC236}">
                <a16:creationId xmlns:a16="http://schemas.microsoft.com/office/drawing/2014/main" id="{DBBA369D-4840-4587-8E16-BAA42E927150}"/>
              </a:ext>
            </a:extLst>
          </p:cNvPr>
          <p:cNvSpPr>
            <a:spLocks noGrp="1"/>
          </p:cNvSpPr>
          <p:nvPr>
            <p:ph idx="1"/>
          </p:nvPr>
        </p:nvSpPr>
        <p:spPr>
          <a:xfrm>
            <a:off x="76200" y="884238"/>
            <a:ext cx="8763000" cy="4983162"/>
          </a:xfrm>
        </p:spPr>
        <p:txBody>
          <a:bodyPr/>
          <a:lstStyle/>
          <a:p>
            <a:pPr marL="346075" indent="-346075">
              <a:lnSpc>
                <a:spcPct val="90000"/>
              </a:lnSpc>
              <a:defRPr/>
            </a:pPr>
            <a:r>
              <a:rPr lang="en-US" altLang="en-US" sz="2400" u="sng" dirty="0">
                <a:solidFill>
                  <a:srgbClr val="0000FF"/>
                </a:solidFill>
                <a:latin typeface="Segoe UI" panose="020B0502040204020203" pitchFamily="34" charset="0"/>
                <a:ea typeface="Calibri" panose="020F0502020204030204" pitchFamily="34" charset="0"/>
                <a:cs typeface="Segoe UI" panose="020B0502040204020203" pitchFamily="34" charset="0"/>
              </a:rPr>
              <a:t>Attributes</a:t>
            </a:r>
            <a:r>
              <a:rPr lang="en-US" altLang="en-US" sz="2400" dirty="0">
                <a:latin typeface="Segoe UI" panose="020B0502040204020203" pitchFamily="34" charset="0"/>
                <a:ea typeface="Calibri" panose="020F0502020204030204" pitchFamily="34" charset="0"/>
                <a:cs typeface="Segoe UI" panose="020B0502040204020203" pitchFamily="34" charset="0"/>
              </a:rPr>
              <a:t> are implemented using </a:t>
            </a:r>
            <a:r>
              <a:rPr lang="en-US" altLang="en-US" sz="2400" dirty="0">
                <a:solidFill>
                  <a:srgbClr val="0000FF"/>
                </a:solidFill>
                <a:latin typeface="Segoe UI" panose="020B0502040204020203" pitchFamily="34" charset="0"/>
                <a:ea typeface="Calibri" panose="020F0502020204030204" pitchFamily="34" charset="0"/>
                <a:cs typeface="Segoe UI" panose="020B0502040204020203" pitchFamily="34" charset="0"/>
              </a:rPr>
              <a:t>instance</a:t>
            </a:r>
            <a:r>
              <a:rPr lang="en-US" altLang="en-US" sz="2400" dirty="0">
                <a:solidFill>
                  <a:srgbClr val="FF00FF"/>
                </a:solidFill>
                <a:latin typeface="Segoe UI" panose="020B0502040204020203" pitchFamily="34" charset="0"/>
                <a:ea typeface="Calibri" panose="020F0502020204030204" pitchFamily="34" charset="0"/>
                <a:cs typeface="Segoe UI" panose="020B0502040204020203" pitchFamily="34" charset="0"/>
              </a:rPr>
              <a:t> </a:t>
            </a:r>
            <a:r>
              <a:rPr lang="en-US" altLang="en-US" sz="2400" dirty="0">
                <a:solidFill>
                  <a:srgbClr val="0000FF"/>
                </a:solidFill>
                <a:latin typeface="Segoe UI" panose="020B0502040204020203" pitchFamily="34" charset="0"/>
                <a:ea typeface="Calibri" panose="020F0502020204030204" pitchFamily="34" charset="0"/>
                <a:cs typeface="Segoe UI" panose="020B0502040204020203" pitchFamily="34" charset="0"/>
              </a:rPr>
              <a:t>variables</a:t>
            </a:r>
          </a:p>
          <a:p>
            <a:pPr marL="0" indent="0">
              <a:lnSpc>
                <a:spcPct val="90000"/>
              </a:lnSpc>
              <a:buFontTx/>
              <a:buNone/>
              <a:defRPr/>
            </a:pPr>
            <a:endParaRPr lang="en-US" altLang="en-US" sz="2400" dirty="0">
              <a:solidFill>
                <a:srgbClr val="0000CC"/>
              </a:solidFill>
              <a:latin typeface="Segoe UI" panose="020B0502040204020203" pitchFamily="34" charset="0"/>
              <a:ea typeface="Calibri" panose="020F0502020204030204" pitchFamily="34" charset="0"/>
              <a:cs typeface="Segoe UI" panose="020B0502040204020203" pitchFamily="34" charset="0"/>
            </a:endParaRPr>
          </a:p>
          <a:p>
            <a:pPr marL="346075" indent="-346075">
              <a:lnSpc>
                <a:spcPct val="80000"/>
              </a:lnSpc>
              <a:defRPr/>
            </a:pPr>
            <a:r>
              <a:rPr lang="en-US" altLang="en-US" sz="2400" u="sng" dirty="0">
                <a:solidFill>
                  <a:srgbClr val="0000FF"/>
                </a:solidFill>
                <a:latin typeface="Segoe UI" panose="020B0502040204020203" pitchFamily="34" charset="0"/>
                <a:ea typeface="Calibri" panose="020F0502020204030204" pitchFamily="34" charset="0"/>
                <a:cs typeface="Segoe UI" panose="020B0502040204020203" pitchFamily="34" charset="0"/>
              </a:rPr>
              <a:t>Variables</a:t>
            </a:r>
            <a:r>
              <a:rPr lang="en-US" altLang="en-US" sz="2400" dirty="0">
                <a:latin typeface="Segoe UI" panose="020B0502040204020203" pitchFamily="34" charset="0"/>
                <a:ea typeface="Calibri" panose="020F0502020204030204" pitchFamily="34" charset="0"/>
                <a:cs typeface="Segoe UI" panose="020B0502040204020203" pitchFamily="34" charset="0"/>
              </a:rPr>
              <a:t> are declared </a:t>
            </a:r>
            <a:r>
              <a:rPr lang="en-US" altLang="en-US" sz="2400" b="1" dirty="0">
                <a:solidFill>
                  <a:srgbClr val="FF0000"/>
                </a:solidFill>
                <a:latin typeface="Segoe UI" panose="020B0502040204020203" pitchFamily="34" charset="0"/>
                <a:ea typeface="Calibri" panose="020F0502020204030204" pitchFamily="34" charset="0"/>
                <a:cs typeface="Segoe UI" panose="020B0502040204020203" pitchFamily="34" charset="0"/>
              </a:rPr>
              <a:t>private</a:t>
            </a:r>
            <a:r>
              <a:rPr lang="en-US" altLang="en-US" sz="2400" dirty="0">
                <a:solidFill>
                  <a:srgbClr val="FF00FF"/>
                </a:solidFill>
                <a:latin typeface="Segoe UI" panose="020B0502040204020203" pitchFamily="34" charset="0"/>
                <a:ea typeface="Calibri" panose="020F0502020204030204" pitchFamily="34" charset="0"/>
                <a:cs typeface="Segoe UI" panose="020B0502040204020203" pitchFamily="34" charset="0"/>
              </a:rPr>
              <a:t> </a:t>
            </a:r>
          </a:p>
          <a:p>
            <a:pPr marL="746125" lvl="1" indent="-346075">
              <a:lnSpc>
                <a:spcPct val="80000"/>
              </a:lnSpc>
              <a:defRPr/>
            </a:pPr>
            <a:r>
              <a:rPr lang="en-US" altLang="en-US" sz="2000" dirty="0">
                <a:solidFill>
                  <a:srgbClr val="0000FF"/>
                </a:solidFill>
                <a:latin typeface="Segoe UI" panose="020B0502040204020203" pitchFamily="34" charset="0"/>
                <a:ea typeface="Calibri" panose="020F0502020204030204" pitchFamily="34" charset="0"/>
                <a:cs typeface="Segoe UI" panose="020B0502040204020203" pitchFamily="34" charset="0"/>
              </a:rPr>
              <a:t>to hide/protect variables from illegal access by other objects</a:t>
            </a:r>
          </a:p>
          <a:p>
            <a:pPr marL="346075" indent="-346075">
              <a:lnSpc>
                <a:spcPct val="80000"/>
              </a:lnSpc>
              <a:buFont typeface="Wingdings" panose="05000000000000000000" pitchFamily="2" charset="2"/>
              <a:buNone/>
              <a:defRPr/>
            </a:pPr>
            <a:r>
              <a:rPr lang="en-US" altLang="en-US" sz="2000" dirty="0">
                <a:solidFill>
                  <a:srgbClr val="0000FF"/>
                </a:solidFill>
                <a:latin typeface="Segoe UI" panose="020B0502040204020203" pitchFamily="34" charset="0"/>
                <a:ea typeface="Calibri" panose="020F0502020204030204" pitchFamily="34" charset="0"/>
                <a:cs typeface="Segoe UI" panose="020B0502040204020203" pitchFamily="34" charset="0"/>
              </a:rPr>
              <a:t>	      -&gt; variables can only be accessed by other objects via </a:t>
            </a:r>
            <a:r>
              <a:rPr lang="en-US" altLang="en-US" sz="2000" u="sng" dirty="0">
                <a:solidFill>
                  <a:srgbClr val="0000FF"/>
                </a:solidFill>
                <a:latin typeface="Segoe UI" panose="020B0502040204020203" pitchFamily="34" charset="0"/>
                <a:ea typeface="Calibri" panose="020F0502020204030204" pitchFamily="34" charset="0"/>
                <a:cs typeface="Segoe UI" panose="020B0502040204020203" pitchFamily="34" charset="0"/>
              </a:rPr>
              <a:t>public</a:t>
            </a:r>
          </a:p>
          <a:p>
            <a:pPr marL="346075" indent="-346075">
              <a:lnSpc>
                <a:spcPct val="80000"/>
              </a:lnSpc>
              <a:buFont typeface="Wingdings" panose="05000000000000000000" pitchFamily="2" charset="2"/>
              <a:buNone/>
              <a:defRPr/>
            </a:pPr>
            <a:r>
              <a:rPr lang="en-US" altLang="en-US" sz="2000" dirty="0">
                <a:solidFill>
                  <a:srgbClr val="0000FF"/>
                </a:solidFill>
                <a:latin typeface="Segoe UI" panose="020B0502040204020203" pitchFamily="34" charset="0"/>
                <a:ea typeface="Calibri" panose="020F0502020204030204" pitchFamily="34" charset="0"/>
                <a:cs typeface="Segoe UI" panose="020B0502040204020203" pitchFamily="34" charset="0"/>
              </a:rPr>
              <a:t>                methods provided</a:t>
            </a:r>
          </a:p>
          <a:p>
            <a:pPr marL="346075" indent="-346075">
              <a:lnSpc>
                <a:spcPct val="80000"/>
              </a:lnSpc>
              <a:buFont typeface="Wingdings" panose="05000000000000000000" pitchFamily="2" charset="2"/>
              <a:buNone/>
              <a:defRPr/>
            </a:pPr>
            <a:endParaRPr lang="en-US" altLang="en-US" sz="1000" dirty="0"/>
          </a:p>
          <a:p>
            <a:pPr marL="346075" indent="-346075">
              <a:lnSpc>
                <a:spcPct val="80000"/>
              </a:lnSpc>
              <a:buFontTx/>
              <a:buNone/>
              <a:defRPr/>
            </a:pPr>
            <a:r>
              <a:rPr lang="en-US" altLang="en-US" sz="2400" dirty="0">
                <a:latin typeface="Courier New" panose="02070309020205020404" pitchFamily="49" charset="0"/>
              </a:rPr>
              <a:t>	</a:t>
            </a:r>
            <a:r>
              <a:rPr lang="en-US" altLang="en-US" sz="1800" dirty="0">
                <a:latin typeface="Consolas" panose="020B0609020204030204" pitchFamily="49" charset="0"/>
                <a:cs typeface="Segoe UI" panose="020B0502040204020203" pitchFamily="34" charset="0"/>
              </a:rPr>
              <a:t>e.g.	</a:t>
            </a:r>
          </a:p>
          <a:p>
            <a:pPr marL="346075" indent="-346075">
              <a:lnSpc>
                <a:spcPct val="80000"/>
              </a:lnSpc>
              <a:buFontTx/>
              <a:buNone/>
              <a:defRPr/>
            </a:pPr>
            <a:r>
              <a:rPr lang="en-US" altLang="en-US" sz="1800" dirty="0">
                <a:solidFill>
                  <a:srgbClr val="FF00FF"/>
                </a:solidFill>
                <a:latin typeface="Consolas" panose="020B0609020204030204" pitchFamily="49" charset="0"/>
              </a:rPr>
              <a:t>   	</a:t>
            </a:r>
            <a:r>
              <a:rPr lang="en-US" altLang="en-US" sz="2000" b="1" dirty="0">
                <a:solidFill>
                  <a:srgbClr val="FF0000"/>
                </a:solidFill>
                <a:latin typeface="Segoe UI" panose="020B0502040204020203" pitchFamily="34" charset="0"/>
                <a:cs typeface="Segoe UI" panose="020B0502040204020203" pitchFamily="34" charset="0"/>
              </a:rPr>
              <a:t>private</a:t>
            </a:r>
            <a:r>
              <a:rPr lang="en-US" altLang="en-US" sz="2000" dirty="0">
                <a:latin typeface="Segoe UI" panose="020B0502040204020203" pitchFamily="34" charset="0"/>
                <a:cs typeface="Segoe UI" panose="020B0502040204020203" pitchFamily="34" charset="0"/>
              </a:rPr>
              <a:t> string </a:t>
            </a:r>
            <a:r>
              <a:rPr lang="en-US" altLang="en-US" sz="2000" dirty="0" err="1">
                <a:latin typeface="Segoe UI" panose="020B0502040204020203" pitchFamily="34" charset="0"/>
                <a:cs typeface="Segoe UI" panose="020B0502040204020203" pitchFamily="34" charset="0"/>
              </a:rPr>
              <a:t>accountNo</a:t>
            </a:r>
            <a:r>
              <a:rPr lang="en-US" altLang="en-US" sz="2000" dirty="0">
                <a:latin typeface="Segoe UI" panose="020B0502040204020203" pitchFamily="34" charset="0"/>
                <a:cs typeface="Segoe UI" panose="020B0502040204020203" pitchFamily="34" charset="0"/>
              </a:rPr>
              <a:t>;</a:t>
            </a:r>
          </a:p>
          <a:p>
            <a:pPr marL="346075" indent="-346075">
              <a:lnSpc>
                <a:spcPct val="80000"/>
              </a:lnSpc>
              <a:buFontTx/>
              <a:buNone/>
              <a:defRPr/>
            </a:pPr>
            <a:r>
              <a:rPr lang="en-US" altLang="en-US" sz="2000" dirty="0">
                <a:latin typeface="Segoe UI" panose="020B0502040204020203" pitchFamily="34" charset="0"/>
                <a:cs typeface="Segoe UI" panose="020B0502040204020203" pitchFamily="34" charset="0"/>
              </a:rPr>
              <a:t>      	</a:t>
            </a:r>
            <a:r>
              <a:rPr lang="en-US" altLang="en-US" sz="2000" b="1" dirty="0">
                <a:solidFill>
                  <a:srgbClr val="FF0000"/>
                </a:solidFill>
                <a:latin typeface="Segoe UI" panose="020B0502040204020203" pitchFamily="34" charset="0"/>
                <a:cs typeface="Segoe UI" panose="020B0502040204020203" pitchFamily="34" charset="0"/>
              </a:rPr>
              <a:t>private</a:t>
            </a:r>
            <a:r>
              <a:rPr lang="en-US" altLang="en-US" sz="2000" dirty="0">
                <a:latin typeface="Segoe UI" panose="020B0502040204020203" pitchFamily="34" charset="0"/>
                <a:cs typeface="Segoe UI" panose="020B0502040204020203" pitchFamily="34" charset="0"/>
              </a:rPr>
              <a:t> string </a:t>
            </a:r>
            <a:r>
              <a:rPr lang="en-US" altLang="en-US" sz="2000" dirty="0" err="1">
                <a:latin typeface="Segoe UI" panose="020B0502040204020203" pitchFamily="34" charset="0"/>
                <a:cs typeface="Segoe UI" panose="020B0502040204020203" pitchFamily="34" charset="0"/>
              </a:rPr>
              <a:t>accountName</a:t>
            </a:r>
            <a:r>
              <a:rPr lang="en-US" altLang="en-US" sz="2000" dirty="0">
                <a:latin typeface="Segoe UI" panose="020B0502040204020203" pitchFamily="34" charset="0"/>
                <a:cs typeface="Segoe UI" panose="020B0502040204020203" pitchFamily="34" charset="0"/>
              </a:rPr>
              <a:t>;</a:t>
            </a:r>
          </a:p>
          <a:p>
            <a:pPr marL="346075" indent="-346075">
              <a:lnSpc>
                <a:spcPct val="80000"/>
              </a:lnSpc>
              <a:buFontTx/>
              <a:buNone/>
              <a:defRPr/>
            </a:pPr>
            <a:r>
              <a:rPr lang="en-US" altLang="en-US" sz="2000" dirty="0">
                <a:latin typeface="Segoe UI" panose="020B0502040204020203" pitchFamily="34" charset="0"/>
                <a:cs typeface="Segoe UI" panose="020B0502040204020203" pitchFamily="34" charset="0"/>
              </a:rPr>
              <a:t>      	</a:t>
            </a:r>
            <a:r>
              <a:rPr lang="en-US" altLang="en-US" sz="2000" b="1" dirty="0">
                <a:solidFill>
                  <a:srgbClr val="FF0000"/>
                </a:solidFill>
                <a:latin typeface="Segoe UI" panose="020B0502040204020203" pitchFamily="34" charset="0"/>
                <a:cs typeface="Segoe UI" panose="020B0502040204020203" pitchFamily="34" charset="0"/>
              </a:rPr>
              <a:t>private</a:t>
            </a:r>
            <a:r>
              <a:rPr lang="en-US" altLang="en-US" sz="2000" dirty="0">
                <a:latin typeface="Segoe UI" panose="020B0502040204020203" pitchFamily="34" charset="0"/>
                <a:cs typeface="Segoe UI" panose="020B0502040204020203" pitchFamily="34" charset="0"/>
              </a:rPr>
              <a:t> double balance;</a:t>
            </a:r>
          </a:p>
        </p:txBody>
      </p:sp>
      <p:sp>
        <p:nvSpPr>
          <p:cNvPr id="16389" name="Rectangle 10">
            <a:extLst>
              <a:ext uri="{FF2B5EF4-FFF2-40B4-BE49-F238E27FC236}">
                <a16:creationId xmlns:a16="http://schemas.microsoft.com/office/drawing/2014/main" id="{9FB5C608-94D2-4DCE-984E-7372508E2988}"/>
              </a:ext>
            </a:extLst>
          </p:cNvPr>
          <p:cNvSpPr>
            <a:spLocks noChangeArrowheads="1"/>
          </p:cNvSpPr>
          <p:nvPr/>
        </p:nvSpPr>
        <p:spPr bwMode="auto">
          <a:xfrm>
            <a:off x="5351463" y="3200400"/>
            <a:ext cx="2055812" cy="976313"/>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marL="609600" indent="-6096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lnSpc>
                <a:spcPct val="80000"/>
              </a:lnSpc>
              <a:buClr>
                <a:schemeClr val="bg1"/>
              </a:buClr>
              <a:buFont typeface="Wingdings" panose="05000000000000000000" pitchFamily="2" charset="2"/>
              <a:buNone/>
            </a:pPr>
            <a:endParaRPr kumimoji="1" lang="en-US" altLang="en-US" sz="2000" b="1">
              <a:solidFill>
                <a:schemeClr val="tx1"/>
              </a:solidFill>
              <a:latin typeface="Courier New" panose="02070309020205020404" pitchFamily="49" charset="0"/>
            </a:endParaRPr>
          </a:p>
        </p:txBody>
      </p:sp>
      <p:sp>
        <p:nvSpPr>
          <p:cNvPr id="16390" name="Right Arrow 6">
            <a:extLst>
              <a:ext uri="{FF2B5EF4-FFF2-40B4-BE49-F238E27FC236}">
                <a16:creationId xmlns:a16="http://schemas.microsoft.com/office/drawing/2014/main" id="{10F9C5B4-A012-4CF2-B6F1-784E40285DDB}"/>
              </a:ext>
            </a:extLst>
          </p:cNvPr>
          <p:cNvSpPr>
            <a:spLocks noChangeArrowheads="1"/>
          </p:cNvSpPr>
          <p:nvPr/>
        </p:nvSpPr>
        <p:spPr bwMode="auto">
          <a:xfrm>
            <a:off x="4694238" y="3687763"/>
            <a:ext cx="411162" cy="228600"/>
          </a:xfrm>
          <a:prstGeom prst="rightArrow">
            <a:avLst>
              <a:gd name="adj1" fmla="val 50000"/>
              <a:gd name="adj2" fmla="val 50036"/>
            </a:avLst>
          </a:prstGeom>
          <a:solidFill>
            <a:srgbClr val="C00000"/>
          </a:solidFill>
          <a:ln w="12700" algn="ctr">
            <a:solidFill>
              <a:schemeClr val="accent1"/>
            </a:solidFill>
            <a:round/>
            <a:headEnd/>
            <a:tailEnd/>
          </a:ln>
        </p:spPr>
        <p:txBody>
          <a:bodyPr>
            <a:spAutoFit/>
          </a:bodyPr>
          <a:lstStyle>
            <a:lvl1pPr marL="609600" indent="-6096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lnSpc>
                <a:spcPct val="80000"/>
              </a:lnSpc>
              <a:buClr>
                <a:schemeClr val="bg1"/>
              </a:buClr>
              <a:buFont typeface="Wingdings" panose="05000000000000000000" pitchFamily="2" charset="2"/>
              <a:buNone/>
            </a:pPr>
            <a:endParaRPr kumimoji="1" lang="en-US" altLang="en-US" sz="2000" b="1">
              <a:solidFill>
                <a:schemeClr val="tx1"/>
              </a:solidFill>
              <a:latin typeface="Courier New" panose="02070309020205020404" pitchFamily="49" charset="0"/>
            </a:endParaRPr>
          </a:p>
        </p:txBody>
      </p:sp>
      <p:pic>
        <p:nvPicPr>
          <p:cNvPr id="2" name="s08">
            <a:hlinkClick r:id="" action="ppaction://media"/>
            <a:extLst>
              <a:ext uri="{FF2B5EF4-FFF2-40B4-BE49-F238E27FC236}">
                <a16:creationId xmlns:a16="http://schemas.microsoft.com/office/drawing/2014/main" id="{423A01F6-22DB-499E-BDF1-315EE62D74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36000" y="176492"/>
            <a:ext cx="406400" cy="406400"/>
          </a:xfrm>
          <a:prstGeom prst="rect">
            <a:avLst/>
          </a:prstGeom>
        </p:spPr>
      </p:pic>
      <p:grpSp>
        <p:nvGrpSpPr>
          <p:cNvPr id="5" name="Group 4">
            <a:extLst>
              <a:ext uri="{FF2B5EF4-FFF2-40B4-BE49-F238E27FC236}">
                <a16:creationId xmlns:a16="http://schemas.microsoft.com/office/drawing/2014/main" id="{5AEC3518-7094-4D73-8727-1C10D8474C8F}"/>
              </a:ext>
            </a:extLst>
          </p:cNvPr>
          <p:cNvGrpSpPr/>
          <p:nvPr/>
        </p:nvGrpSpPr>
        <p:grpSpPr>
          <a:xfrm>
            <a:off x="5334000" y="2713038"/>
            <a:ext cx="3733800" cy="3178175"/>
            <a:chOff x="5334000" y="2713038"/>
            <a:chExt cx="3733800" cy="3178175"/>
          </a:xfrm>
        </p:grpSpPr>
        <p:pic>
          <p:nvPicPr>
            <p:cNvPr id="16388" name="Picture 1">
              <a:extLst>
                <a:ext uri="{FF2B5EF4-FFF2-40B4-BE49-F238E27FC236}">
                  <a16:creationId xmlns:a16="http://schemas.microsoft.com/office/drawing/2014/main" id="{7AC1C493-D0DD-4086-8F4E-C503F50466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2713038"/>
              <a:ext cx="3733800" cy="317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D75507DE-2F3A-4581-92D5-1D79A764AF77}"/>
                </a:ext>
              </a:extLst>
            </p:cNvPr>
            <p:cNvSpPr txBox="1"/>
            <p:nvPr/>
          </p:nvSpPr>
          <p:spPr>
            <a:xfrm>
              <a:off x="6429473" y="3131507"/>
              <a:ext cx="152400" cy="369332"/>
            </a:xfrm>
            <a:prstGeom prst="rect">
              <a:avLst/>
            </a:prstGeom>
            <a:noFill/>
            <a:ln>
              <a:noFill/>
            </a:ln>
          </p:spPr>
          <p:txBody>
            <a:bodyPr wrap="square" rtlCol="0">
              <a:spAutoFit/>
            </a:bodyPr>
            <a:lstStyle/>
            <a:p>
              <a:r>
                <a:rPr lang="en-US" dirty="0"/>
                <a:t>:</a:t>
              </a:r>
            </a:p>
          </p:txBody>
        </p:sp>
      </p:gr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5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3">
            <a:extLst>
              <a:ext uri="{FF2B5EF4-FFF2-40B4-BE49-F238E27FC236}">
                <a16:creationId xmlns:a16="http://schemas.microsoft.com/office/drawing/2014/main" id="{F7DA2B2D-C067-4B1B-BF53-30CFA41F0D4F}"/>
              </a:ext>
            </a:extLst>
          </p:cNvPr>
          <p:cNvSpPr>
            <a:spLocks noGrp="1" noChangeArrowheads="1"/>
          </p:cNvSpPr>
          <p:nvPr>
            <p:ph type="body" idx="1"/>
          </p:nvPr>
        </p:nvSpPr>
        <p:spPr>
          <a:xfrm>
            <a:off x="152400" y="971550"/>
            <a:ext cx="8991600" cy="4572000"/>
          </a:xfrm>
        </p:spPr>
        <p:txBody>
          <a:bodyPr/>
          <a:lstStyle/>
          <a:p>
            <a:pPr marL="346075" indent="-346075">
              <a:lnSpc>
                <a:spcPct val="90000"/>
              </a:lnSpc>
              <a:defRPr/>
            </a:pPr>
            <a:r>
              <a:rPr lang="en-US" altLang="en-US" dirty="0">
                <a:latin typeface="Segoe UI" panose="020B0502040204020203" pitchFamily="34" charset="0"/>
                <a:cs typeface="Segoe UI" panose="020B0502040204020203" pitchFamily="34" charset="0"/>
              </a:rPr>
              <a:t>Properties provide a flexible mechanism </a:t>
            </a:r>
          </a:p>
          <a:p>
            <a:pPr lvl="1">
              <a:lnSpc>
                <a:spcPct val="80000"/>
              </a:lnSpc>
              <a:buClr>
                <a:srgbClr val="0000FF"/>
              </a:buClr>
              <a:buFont typeface="Arial" panose="020B0604020202020204" pitchFamily="34" charset="0"/>
              <a:buChar char="•"/>
              <a:defRPr/>
            </a:pPr>
            <a:r>
              <a:rPr lang="en-US" dirty="0">
                <a:solidFill>
                  <a:srgbClr val="0000FF"/>
                </a:solidFill>
                <a:latin typeface="Segoe UI" panose="020B0502040204020203" pitchFamily="34" charset="0"/>
                <a:cs typeface="Segoe UI" panose="020B0502040204020203" pitchFamily="34" charset="0"/>
              </a:rPr>
              <a:t> for retrieving (get) the </a:t>
            </a:r>
            <a:r>
              <a:rPr lang="en-US" altLang="en-US" b="1" dirty="0">
                <a:solidFill>
                  <a:srgbClr val="FF0000"/>
                </a:solidFill>
                <a:latin typeface="Segoe UI" panose="020B0502040204020203" pitchFamily="34" charset="0"/>
                <a:cs typeface="Segoe UI" panose="020B0502040204020203" pitchFamily="34" charset="0"/>
              </a:rPr>
              <a:t>private</a:t>
            </a:r>
            <a:r>
              <a:rPr lang="en-US" altLang="en-US" dirty="0">
                <a:latin typeface="Segoe UI" panose="020B0502040204020203" pitchFamily="34" charset="0"/>
                <a:cs typeface="Segoe UI" panose="020B0502040204020203" pitchFamily="34" charset="0"/>
              </a:rPr>
              <a:t> </a:t>
            </a:r>
            <a:r>
              <a:rPr lang="en-US" dirty="0">
                <a:solidFill>
                  <a:srgbClr val="0000FF"/>
                </a:solidFill>
                <a:latin typeface="Segoe UI" panose="020B0502040204020203" pitchFamily="34" charset="0"/>
                <a:cs typeface="Segoe UI" panose="020B0502040204020203" pitchFamily="34" charset="0"/>
              </a:rPr>
              <a:t>value of an attribute</a:t>
            </a:r>
          </a:p>
          <a:p>
            <a:pPr lvl="1">
              <a:lnSpc>
                <a:spcPct val="80000"/>
              </a:lnSpc>
              <a:buClr>
                <a:srgbClr val="0000FF"/>
              </a:buClr>
              <a:buFont typeface="Arial" panose="020B0604020202020204" pitchFamily="34" charset="0"/>
              <a:buChar char="•"/>
              <a:defRPr/>
            </a:pPr>
            <a:r>
              <a:rPr lang="en-US" dirty="0">
                <a:solidFill>
                  <a:srgbClr val="0000FF"/>
                </a:solidFill>
                <a:latin typeface="Segoe UI" panose="020B0502040204020203" pitchFamily="34" charset="0"/>
                <a:cs typeface="Segoe UI" panose="020B0502040204020203" pitchFamily="34" charset="0"/>
              </a:rPr>
              <a:t> for storing (set) the </a:t>
            </a:r>
            <a:r>
              <a:rPr lang="en-US" altLang="en-US" b="1" dirty="0">
                <a:solidFill>
                  <a:srgbClr val="FF0000"/>
                </a:solidFill>
                <a:latin typeface="Segoe UI" panose="020B0502040204020203" pitchFamily="34" charset="0"/>
                <a:cs typeface="Segoe UI" panose="020B0502040204020203" pitchFamily="34" charset="0"/>
              </a:rPr>
              <a:t>private</a:t>
            </a:r>
            <a:r>
              <a:rPr lang="en-US" altLang="en-US" dirty="0">
                <a:latin typeface="Segoe UI" panose="020B0502040204020203" pitchFamily="34" charset="0"/>
                <a:cs typeface="Segoe UI" panose="020B0502040204020203" pitchFamily="34" charset="0"/>
              </a:rPr>
              <a:t> </a:t>
            </a:r>
            <a:r>
              <a:rPr lang="en-US" dirty="0">
                <a:solidFill>
                  <a:srgbClr val="0000FF"/>
                </a:solidFill>
                <a:latin typeface="Segoe UI" panose="020B0502040204020203" pitchFamily="34" charset="0"/>
                <a:cs typeface="Segoe UI" panose="020B0502040204020203" pitchFamily="34" charset="0"/>
              </a:rPr>
              <a:t>value of an attribute</a:t>
            </a:r>
          </a:p>
          <a:p>
            <a:pPr lvl="1">
              <a:lnSpc>
                <a:spcPct val="80000"/>
              </a:lnSpc>
              <a:buClr>
                <a:srgbClr val="0000FF"/>
              </a:buClr>
              <a:buFont typeface="Arial" panose="020B0604020202020204" pitchFamily="34" charset="0"/>
              <a:buChar char="•"/>
              <a:defRPr/>
            </a:pPr>
            <a:r>
              <a:rPr lang="en-US" dirty="0">
                <a:solidFill>
                  <a:srgbClr val="0000FF"/>
                </a:solidFill>
                <a:latin typeface="Segoe UI" panose="020B0502040204020203" pitchFamily="34" charset="0"/>
                <a:cs typeface="Segoe UI" panose="020B0502040204020203" pitchFamily="34" charset="0"/>
              </a:rPr>
              <a:t> 1 property for each attribute</a:t>
            </a:r>
          </a:p>
          <a:p>
            <a:pPr marL="0" indent="0">
              <a:lnSpc>
                <a:spcPct val="90000"/>
              </a:lnSpc>
              <a:buFontTx/>
              <a:buNone/>
              <a:defRPr/>
            </a:pPr>
            <a:r>
              <a:rPr lang="en-US" altLang="en-US" sz="2000" dirty="0">
                <a:latin typeface="Segoe UI" panose="020B0502040204020203" pitchFamily="34" charset="0"/>
                <a:cs typeface="Segoe UI" panose="020B0502040204020203" pitchFamily="34" charset="0"/>
              </a:rPr>
              <a:t>  </a:t>
            </a:r>
          </a:p>
          <a:p>
            <a:pPr marL="0" indent="0">
              <a:lnSpc>
                <a:spcPct val="90000"/>
              </a:lnSpc>
              <a:buFontTx/>
              <a:buNone/>
              <a:defRPr/>
            </a:pPr>
            <a:endParaRPr lang="en-US" altLang="en-US" dirty="0"/>
          </a:p>
        </p:txBody>
      </p:sp>
      <p:sp>
        <p:nvSpPr>
          <p:cNvPr id="17411" name="Title 1">
            <a:extLst>
              <a:ext uri="{FF2B5EF4-FFF2-40B4-BE49-F238E27FC236}">
                <a16:creationId xmlns:a16="http://schemas.microsoft.com/office/drawing/2014/main" id="{1F370819-B04E-4ED5-85F4-B4CB1F3F00C1}"/>
              </a:ext>
            </a:extLst>
          </p:cNvPr>
          <p:cNvSpPr>
            <a:spLocks noGrp="1" noChangeArrowheads="1"/>
          </p:cNvSpPr>
          <p:nvPr>
            <p:ph type="title"/>
          </p:nvPr>
        </p:nvSpPr>
        <p:spPr>
          <a:xfrm>
            <a:off x="76200" y="122238"/>
            <a:ext cx="8991600" cy="563562"/>
          </a:xfrm>
        </p:spPr>
        <p:txBody>
          <a:bodyPr/>
          <a:lstStyle/>
          <a:p>
            <a:r>
              <a:rPr lang="en-US" altLang="en-US" dirty="0"/>
              <a:t>Properties</a:t>
            </a:r>
          </a:p>
        </p:txBody>
      </p:sp>
      <p:sp>
        <p:nvSpPr>
          <p:cNvPr id="5" name="Rectangle 3">
            <a:extLst>
              <a:ext uri="{FF2B5EF4-FFF2-40B4-BE49-F238E27FC236}">
                <a16:creationId xmlns:a16="http://schemas.microsoft.com/office/drawing/2014/main" id="{CCA44DEB-544C-45D0-AE91-C3E3CB303D8E}"/>
              </a:ext>
            </a:extLst>
          </p:cNvPr>
          <p:cNvSpPr txBox="1">
            <a:spLocks noChangeArrowheads="1"/>
          </p:cNvSpPr>
          <p:nvPr/>
        </p:nvSpPr>
        <p:spPr bwMode="auto">
          <a:xfrm>
            <a:off x="5211739" y="2514600"/>
            <a:ext cx="3870277" cy="2438400"/>
          </a:xfrm>
          <a:prstGeom prst="rect">
            <a:avLst/>
          </a:prstGeom>
          <a:solidFill>
            <a:srgbClr val="CCFFFF"/>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marL="346075" indent="-346075">
              <a:lnSpc>
                <a:spcPct val="90000"/>
              </a:lnSpc>
              <a:spcBef>
                <a:spcPts val="0"/>
              </a:spcBef>
              <a:buFontTx/>
              <a:buNone/>
              <a:defRPr/>
            </a:pPr>
            <a:r>
              <a:rPr lang="en-US" altLang="zh-CN" sz="1800" kern="0" dirty="0">
                <a:solidFill>
                  <a:srgbClr val="009999"/>
                </a:solidFill>
                <a:latin typeface="Segoe UI" panose="020B0502040204020203" pitchFamily="34" charset="0"/>
                <a:ea typeface="SimSun" panose="02010600030101010101" pitchFamily="2" charset="-122"/>
                <a:cs typeface="Segoe UI" panose="020B0502040204020203" pitchFamily="34" charset="0"/>
              </a:rPr>
              <a:t>// private attributes</a:t>
            </a:r>
          </a:p>
          <a:p>
            <a:pPr marL="346075" indent="-346075">
              <a:lnSpc>
                <a:spcPct val="90000"/>
              </a:lnSpc>
              <a:spcBef>
                <a:spcPts val="0"/>
              </a:spcBef>
              <a:buFontTx/>
              <a:buNone/>
              <a:defRPr/>
            </a:pPr>
            <a:r>
              <a:rPr lang="en-US" altLang="en-US" sz="1800" kern="0" dirty="0">
                <a:solidFill>
                  <a:srgbClr val="FF0000"/>
                </a:solidFill>
                <a:latin typeface="Consolas" panose="020B0609020204030204" pitchFamily="49" charset="0"/>
                <a:cs typeface="Segoe UI" panose="020B0502040204020203" pitchFamily="34" charset="0"/>
              </a:rPr>
              <a:t>private </a:t>
            </a:r>
            <a:r>
              <a:rPr lang="en-US" altLang="en-US" sz="1800" kern="0" dirty="0">
                <a:solidFill>
                  <a:schemeClr val="tx1"/>
                </a:solidFill>
                <a:latin typeface="Consolas" panose="020B0609020204030204" pitchFamily="49" charset="0"/>
                <a:cs typeface="Segoe UI" panose="020B0502040204020203" pitchFamily="34" charset="0"/>
              </a:rPr>
              <a:t>string </a:t>
            </a:r>
            <a:r>
              <a:rPr lang="en-US" altLang="en-US" sz="1800" kern="0" dirty="0" err="1">
                <a:solidFill>
                  <a:schemeClr val="tx1"/>
                </a:solidFill>
                <a:latin typeface="Consolas" panose="020B0609020204030204" pitchFamily="49" charset="0"/>
                <a:cs typeface="Segoe UI" panose="020B0502040204020203" pitchFamily="34" charset="0"/>
              </a:rPr>
              <a:t>accountNo</a:t>
            </a:r>
            <a:r>
              <a:rPr lang="en-US" altLang="en-US" sz="1800" kern="0" dirty="0">
                <a:solidFill>
                  <a:schemeClr val="tx1"/>
                </a:solidFill>
                <a:latin typeface="Consolas" panose="020B0609020204030204" pitchFamily="49" charset="0"/>
                <a:cs typeface="Segoe UI" panose="020B0502040204020203" pitchFamily="34" charset="0"/>
              </a:rPr>
              <a:t>; </a:t>
            </a:r>
          </a:p>
          <a:p>
            <a:pPr marL="346075" indent="-346075">
              <a:lnSpc>
                <a:spcPct val="90000"/>
              </a:lnSpc>
              <a:spcBef>
                <a:spcPts val="0"/>
              </a:spcBef>
              <a:buFontTx/>
              <a:buNone/>
              <a:defRPr/>
            </a:pPr>
            <a:endParaRPr lang="en-US" altLang="en-US" sz="1800" kern="0" dirty="0"/>
          </a:p>
          <a:p>
            <a:pPr>
              <a:spcBef>
                <a:spcPts val="0"/>
              </a:spcBef>
              <a:buClr>
                <a:srgbClr val="000000"/>
              </a:buClr>
              <a:buFontTx/>
              <a:buNone/>
              <a:defRPr/>
            </a:pPr>
            <a:r>
              <a:rPr lang="en-US" altLang="zh-CN" sz="1800" kern="0" dirty="0">
                <a:solidFill>
                  <a:srgbClr val="009999"/>
                </a:solidFill>
                <a:latin typeface="Segoe UI" panose="020B0502040204020203" pitchFamily="34" charset="0"/>
                <a:ea typeface="SimSun" panose="02010600030101010101" pitchFamily="2" charset="-122"/>
                <a:cs typeface="Segoe UI" panose="020B0502040204020203" pitchFamily="34" charset="0"/>
              </a:rPr>
              <a:t>// public properties</a:t>
            </a:r>
          </a:p>
          <a:p>
            <a:pPr marL="346075" indent="-346075">
              <a:lnSpc>
                <a:spcPct val="90000"/>
              </a:lnSpc>
              <a:spcBef>
                <a:spcPts val="0"/>
              </a:spcBef>
              <a:buFontTx/>
              <a:buNone/>
              <a:defRPr/>
            </a:pPr>
            <a:r>
              <a:rPr lang="en-US" altLang="en-US" sz="1800" kern="0" dirty="0">
                <a:latin typeface="Consolas" panose="020B0609020204030204" pitchFamily="49" charset="0"/>
                <a:cs typeface="Segoe UI" panose="020B0502040204020203" pitchFamily="34" charset="0"/>
              </a:rPr>
              <a:t>public string </a:t>
            </a:r>
            <a:r>
              <a:rPr lang="en-US" altLang="en-US" sz="1800" kern="0" dirty="0" err="1">
                <a:solidFill>
                  <a:srgbClr val="0000FF"/>
                </a:solidFill>
                <a:latin typeface="Consolas" panose="020B0609020204030204" pitchFamily="49" charset="0"/>
                <a:cs typeface="Segoe UI" panose="020B0502040204020203" pitchFamily="34" charset="0"/>
              </a:rPr>
              <a:t>AccountNo</a:t>
            </a:r>
            <a:endParaRPr lang="en-US" altLang="en-US" sz="1800" kern="0" dirty="0">
              <a:solidFill>
                <a:srgbClr val="0000FF"/>
              </a:solidFill>
              <a:latin typeface="Consolas" panose="020B0609020204030204" pitchFamily="49" charset="0"/>
              <a:cs typeface="Segoe UI" panose="020B0502040204020203" pitchFamily="34" charset="0"/>
            </a:endParaRPr>
          </a:p>
          <a:p>
            <a:pPr marL="346075" indent="-346075">
              <a:lnSpc>
                <a:spcPct val="90000"/>
              </a:lnSpc>
              <a:spcBef>
                <a:spcPts val="0"/>
              </a:spcBef>
              <a:buFontTx/>
              <a:buNone/>
              <a:defRPr/>
            </a:pPr>
            <a:r>
              <a:rPr lang="en-US" altLang="en-US" sz="1800" kern="0" dirty="0">
                <a:latin typeface="Consolas" panose="020B0609020204030204" pitchFamily="49" charset="0"/>
                <a:cs typeface="Segoe UI" panose="020B0502040204020203" pitchFamily="34" charset="0"/>
              </a:rPr>
              <a:t>{</a:t>
            </a:r>
          </a:p>
          <a:p>
            <a:pPr marL="346075" indent="-346075">
              <a:lnSpc>
                <a:spcPct val="90000"/>
              </a:lnSpc>
              <a:spcBef>
                <a:spcPts val="0"/>
              </a:spcBef>
              <a:buFontTx/>
              <a:buNone/>
              <a:defRPr/>
            </a:pPr>
            <a:r>
              <a:rPr lang="en-US" altLang="en-US" sz="1800" kern="0" dirty="0">
                <a:latin typeface="Consolas" panose="020B0609020204030204" pitchFamily="49" charset="0"/>
                <a:cs typeface="Segoe UI" panose="020B0502040204020203" pitchFamily="34" charset="0"/>
              </a:rPr>
              <a:t>   get { return </a:t>
            </a:r>
            <a:r>
              <a:rPr lang="en-US" altLang="en-US" sz="1800" kern="0" dirty="0" err="1">
                <a:latin typeface="Consolas" panose="020B0609020204030204" pitchFamily="49" charset="0"/>
                <a:cs typeface="Segoe UI" panose="020B0502040204020203" pitchFamily="34" charset="0"/>
              </a:rPr>
              <a:t>accountNo</a:t>
            </a:r>
            <a:r>
              <a:rPr lang="en-US" altLang="en-US" sz="1800" kern="0" dirty="0">
                <a:latin typeface="Consolas" panose="020B0609020204030204" pitchFamily="49" charset="0"/>
                <a:cs typeface="Segoe UI" panose="020B0502040204020203" pitchFamily="34" charset="0"/>
              </a:rPr>
              <a:t>; }</a:t>
            </a:r>
          </a:p>
          <a:p>
            <a:pPr marL="346075" indent="-346075">
              <a:lnSpc>
                <a:spcPct val="90000"/>
              </a:lnSpc>
              <a:spcBef>
                <a:spcPts val="0"/>
              </a:spcBef>
              <a:buFontTx/>
              <a:buNone/>
              <a:defRPr/>
            </a:pPr>
            <a:r>
              <a:rPr lang="en-US" altLang="en-US" sz="1800" kern="0" dirty="0">
                <a:latin typeface="Consolas" panose="020B0609020204030204" pitchFamily="49" charset="0"/>
                <a:cs typeface="Segoe UI" panose="020B0502040204020203" pitchFamily="34" charset="0"/>
              </a:rPr>
              <a:t>   set { </a:t>
            </a:r>
            <a:r>
              <a:rPr lang="en-US" altLang="en-US" sz="1800" kern="0" dirty="0" err="1">
                <a:latin typeface="Consolas" panose="020B0609020204030204" pitchFamily="49" charset="0"/>
                <a:cs typeface="Segoe UI" panose="020B0502040204020203" pitchFamily="34" charset="0"/>
              </a:rPr>
              <a:t>accountNo</a:t>
            </a:r>
            <a:r>
              <a:rPr lang="en-US" altLang="en-US" sz="1800" kern="0" dirty="0">
                <a:latin typeface="Consolas" panose="020B0609020204030204" pitchFamily="49" charset="0"/>
                <a:cs typeface="Segoe UI" panose="020B0502040204020203" pitchFamily="34" charset="0"/>
              </a:rPr>
              <a:t> = </a:t>
            </a:r>
            <a:r>
              <a:rPr lang="en-US" altLang="en-US" sz="1800" kern="0" dirty="0">
                <a:solidFill>
                  <a:srgbClr val="FF0000"/>
                </a:solidFill>
                <a:latin typeface="Consolas" panose="020B0609020204030204" pitchFamily="49" charset="0"/>
                <a:cs typeface="Segoe UI" panose="020B0502040204020203" pitchFamily="34" charset="0"/>
              </a:rPr>
              <a:t>value</a:t>
            </a:r>
            <a:r>
              <a:rPr lang="en-US" altLang="en-US" sz="1800" kern="0" dirty="0">
                <a:latin typeface="Consolas" panose="020B0609020204030204" pitchFamily="49" charset="0"/>
                <a:cs typeface="Segoe UI" panose="020B0502040204020203" pitchFamily="34" charset="0"/>
              </a:rPr>
              <a:t>; }</a:t>
            </a:r>
          </a:p>
          <a:p>
            <a:pPr marL="346075" indent="-346075">
              <a:lnSpc>
                <a:spcPct val="90000"/>
              </a:lnSpc>
              <a:spcBef>
                <a:spcPts val="0"/>
              </a:spcBef>
              <a:spcAft>
                <a:spcPts val="600"/>
              </a:spcAft>
              <a:buFontTx/>
              <a:buNone/>
              <a:defRPr/>
            </a:pPr>
            <a:r>
              <a:rPr lang="en-US" altLang="en-US" sz="1800" kern="0" dirty="0">
                <a:latin typeface="Consolas" panose="020B0609020204030204" pitchFamily="49" charset="0"/>
                <a:cs typeface="Segoe UI" panose="020B0502040204020203" pitchFamily="34" charset="0"/>
              </a:rPr>
              <a:t>}</a:t>
            </a:r>
          </a:p>
        </p:txBody>
      </p:sp>
      <p:sp>
        <p:nvSpPr>
          <p:cNvPr id="3" name="TextBox 2">
            <a:extLst>
              <a:ext uri="{FF2B5EF4-FFF2-40B4-BE49-F238E27FC236}">
                <a16:creationId xmlns:a16="http://schemas.microsoft.com/office/drawing/2014/main" id="{69FB9A81-75DB-452A-8AA8-B5B1A2F57E1A}"/>
              </a:ext>
            </a:extLst>
          </p:cNvPr>
          <p:cNvSpPr txBox="1"/>
          <p:nvPr/>
        </p:nvSpPr>
        <p:spPr>
          <a:xfrm>
            <a:off x="158087" y="2707279"/>
            <a:ext cx="4953000" cy="3083921"/>
          </a:xfrm>
          <a:prstGeom prst="rect">
            <a:avLst/>
          </a:prstGeom>
          <a:noFill/>
        </p:spPr>
        <p:txBody>
          <a:bodyPr wrap="square" rtlCol="0">
            <a:spAutoFit/>
          </a:bodyPr>
          <a:lstStyle/>
          <a:p>
            <a:pPr marL="457200" indent="-457200">
              <a:lnSpc>
                <a:spcPct val="90000"/>
              </a:lnSpc>
              <a:buFont typeface="Arial" panose="020B0604020202020204" pitchFamily="34" charset="0"/>
              <a:buChar char="•"/>
              <a:defRPr/>
            </a:pPr>
            <a:r>
              <a:rPr lang="en-US" altLang="en-US" sz="2800" dirty="0">
                <a:solidFill>
                  <a:srgbClr val="660033"/>
                </a:solidFill>
                <a:latin typeface="Segoe UI" panose="020B0502040204020203" pitchFamily="34" charset="0"/>
                <a:cs typeface="Segoe UI" panose="020B0502040204020203" pitchFamily="34" charset="0"/>
              </a:rPr>
              <a:t>Properties can be used as if they are public data members</a:t>
            </a:r>
          </a:p>
          <a:p>
            <a:pPr>
              <a:lnSpc>
                <a:spcPct val="90000"/>
              </a:lnSpc>
              <a:defRPr/>
            </a:pPr>
            <a:endParaRPr lang="en-US" altLang="en-US" sz="2800" dirty="0">
              <a:solidFill>
                <a:srgbClr val="660033"/>
              </a:solidFill>
              <a:latin typeface="Segoe UI" panose="020B0502040204020203" pitchFamily="34" charset="0"/>
              <a:cs typeface="Segoe UI" panose="020B0502040204020203" pitchFamily="34" charset="0"/>
            </a:endParaRPr>
          </a:p>
          <a:p>
            <a:pPr marL="457200" indent="-457200">
              <a:lnSpc>
                <a:spcPct val="90000"/>
              </a:lnSpc>
              <a:buFont typeface="Arial" panose="020B0604020202020204" pitchFamily="34" charset="0"/>
              <a:buChar char="•"/>
              <a:defRPr/>
            </a:pPr>
            <a:r>
              <a:rPr lang="en-US" altLang="en-US" sz="2800" dirty="0">
                <a:solidFill>
                  <a:srgbClr val="660033"/>
                </a:solidFill>
                <a:latin typeface="Segoe UI" panose="020B0502040204020203" pitchFamily="34" charset="0"/>
                <a:cs typeface="Segoe UI" panose="020B0502040204020203" pitchFamily="34" charset="0"/>
              </a:rPr>
              <a:t>Properties are actually special (set/get) methods called accessors. </a:t>
            </a:r>
          </a:p>
          <a:p>
            <a:endParaRPr lang="en-US" dirty="0"/>
          </a:p>
        </p:txBody>
      </p:sp>
      <p:sp>
        <p:nvSpPr>
          <p:cNvPr id="7" name="TextBox 6">
            <a:extLst>
              <a:ext uri="{FF2B5EF4-FFF2-40B4-BE49-F238E27FC236}">
                <a16:creationId xmlns:a16="http://schemas.microsoft.com/office/drawing/2014/main" id="{98ADF7D7-D517-4EB9-83F6-84B79F272222}"/>
              </a:ext>
            </a:extLst>
          </p:cNvPr>
          <p:cNvSpPr txBox="1"/>
          <p:nvPr/>
        </p:nvSpPr>
        <p:spPr>
          <a:xfrm>
            <a:off x="5334000" y="5221069"/>
            <a:ext cx="3657600" cy="646331"/>
          </a:xfrm>
          <a:prstGeom prst="rect">
            <a:avLst/>
          </a:prstGeom>
          <a:solidFill>
            <a:srgbClr val="CCECFF"/>
          </a:solidFill>
          <a:ln>
            <a:solidFill>
              <a:schemeClr val="tx2"/>
            </a:solidFill>
          </a:ln>
        </p:spPr>
        <p:txBody>
          <a:bodyPr wrap="square" rtlCol="0">
            <a:spAutoFit/>
          </a:bodyPr>
          <a:lstStyle/>
          <a:p>
            <a:r>
              <a:rPr lang="en-US" sz="1800" b="1" dirty="0">
                <a:solidFill>
                  <a:srgbClr val="FF0000"/>
                </a:solidFill>
                <a:latin typeface="Arial Narrow" panose="020B0606020202030204" pitchFamily="34" charset="0"/>
              </a:rPr>
              <a:t>value</a:t>
            </a:r>
            <a:r>
              <a:rPr lang="en-US" sz="1800" b="1" dirty="0">
                <a:latin typeface="Arial Narrow" panose="020B0606020202030204" pitchFamily="34" charset="0"/>
              </a:rPr>
              <a:t> keyword is used to define the value assigned by the set accessor</a:t>
            </a:r>
          </a:p>
        </p:txBody>
      </p:sp>
      <p:cxnSp>
        <p:nvCxnSpPr>
          <p:cNvPr id="8" name="Straight Arrow Connector 7">
            <a:extLst>
              <a:ext uri="{FF2B5EF4-FFF2-40B4-BE49-F238E27FC236}">
                <a16:creationId xmlns:a16="http://schemas.microsoft.com/office/drawing/2014/main" id="{5299BAEF-7157-4EDA-A189-FB3420BAAEA0}"/>
              </a:ext>
            </a:extLst>
          </p:cNvPr>
          <p:cNvCxnSpPr>
            <a:cxnSpLocks/>
            <a:stCxn id="7" idx="0"/>
          </p:cNvCxnSpPr>
          <p:nvPr/>
        </p:nvCxnSpPr>
        <p:spPr bwMode="auto">
          <a:xfrm flipV="1">
            <a:off x="7162800" y="4572000"/>
            <a:ext cx="762000" cy="649069"/>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pic>
        <p:nvPicPr>
          <p:cNvPr id="11" name="s09">
            <a:hlinkClick r:id="" action="ppaction://media"/>
            <a:extLst>
              <a:ext uri="{FF2B5EF4-FFF2-40B4-BE49-F238E27FC236}">
                <a16:creationId xmlns:a16="http://schemas.microsoft.com/office/drawing/2014/main" id="{69AD88E6-0271-4DA5-9F0C-E6AD1E82C3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4277" y="17780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60" fill="hold"/>
                                        <p:tgtEl>
                                          <p:spTgt spid="11"/>
                                        </p:tgtEl>
                                      </p:cBhvr>
                                    </p:cmd>
                                  </p:childTnLst>
                                </p:cTn>
                              </p:par>
                            </p:childTnLst>
                          </p:cTn>
                        </p:par>
                      </p:childTnLst>
                    </p:cTn>
                  </p:par>
                </p:childTnLst>
              </p:cTn>
              <p:nextCondLst>
                <p:cond evt="onClick" delay="0">
                  <p:tgtEl>
                    <p:spTgt spid="11"/>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4157</Words>
  <Application>Microsoft Office PowerPoint</Application>
  <PresentationFormat>On-screen Show (4:3)</PresentationFormat>
  <Paragraphs>434</Paragraphs>
  <Slides>26</Slides>
  <Notes>22</Notes>
  <HiddenSlides>0</HiddenSlides>
  <MMClips>21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Arial</vt:lpstr>
      <vt:lpstr>Arial Narrow</vt:lpstr>
      <vt:lpstr>Calibri</vt:lpstr>
      <vt:lpstr>Cambria Math</vt:lpstr>
      <vt:lpstr>Consolas</vt:lpstr>
      <vt:lpstr>Courier New</vt:lpstr>
      <vt:lpstr>Segoe UI</vt:lpstr>
      <vt:lpstr>Tahoma</vt:lpstr>
      <vt:lpstr>Times New Roman</vt:lpstr>
      <vt:lpstr>Wingdings</vt:lpstr>
      <vt:lpstr>Default Design</vt:lpstr>
      <vt:lpstr>PowerPoint Presentation</vt:lpstr>
      <vt:lpstr>Objectives</vt:lpstr>
      <vt:lpstr>Introduction to User-defined Classes</vt:lpstr>
      <vt:lpstr>Encapsulation</vt:lpstr>
      <vt:lpstr>Encapsulation – Access Specifier</vt:lpstr>
      <vt:lpstr>Implementing a User-defined Class</vt:lpstr>
      <vt:lpstr>Implementing a User-defined Class</vt:lpstr>
      <vt:lpstr>Implementing the Attributes</vt:lpstr>
      <vt:lpstr>Properties</vt:lpstr>
      <vt:lpstr>Implementing the Properties</vt:lpstr>
      <vt:lpstr>Auto-implemented Properties or Simplified Version</vt:lpstr>
      <vt:lpstr>Implementing the Behaviour</vt:lpstr>
      <vt:lpstr>Implementing the Constructors</vt:lpstr>
      <vt:lpstr>Implementing the Constructors</vt:lpstr>
      <vt:lpstr>Implementing other Methods</vt:lpstr>
      <vt:lpstr>Calling Methods of an Object </vt:lpstr>
      <vt:lpstr>Implementing the ToString() method</vt:lpstr>
      <vt:lpstr>Accessing data and methods of an object</vt:lpstr>
      <vt:lpstr>Naming Convention (1)</vt:lpstr>
      <vt:lpstr>Naming Convention (2)</vt:lpstr>
      <vt:lpstr>Activity …/1</vt:lpstr>
      <vt:lpstr>Activity …/1</vt:lpstr>
      <vt:lpstr>Activity …/2</vt:lpstr>
      <vt:lpstr>Activity …/2</vt:lpstr>
      <vt:lpstr>Summary</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2017-10-26T10:42:22Z</dcterms:created>
  <dcterms:modified xsi:type="dcterms:W3CDTF">2021-10-31T10:42:25Z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0286cb9-b49f-4646-87a5-340028348160_Enabled">
    <vt:lpwstr>true</vt:lpwstr>
  </property>
  <property fmtid="{D5CDD505-2E9C-101B-9397-08002B2CF9AE}" pid="3" name="MSIP_Label_30286cb9-b49f-4646-87a5-340028348160_SetDate">
    <vt:lpwstr>2021-10-29T05:08:46Z</vt:lpwstr>
  </property>
  <property fmtid="{D5CDD505-2E9C-101B-9397-08002B2CF9AE}" pid="4" name="MSIP_Label_30286cb9-b49f-4646-87a5-340028348160_Method">
    <vt:lpwstr>Standard</vt:lpwstr>
  </property>
  <property fmtid="{D5CDD505-2E9C-101B-9397-08002B2CF9AE}" pid="5" name="MSIP_Label_30286cb9-b49f-4646-87a5-340028348160_Name">
    <vt:lpwstr>30286cb9-b49f-4646-87a5-340028348160</vt:lpwstr>
  </property>
  <property fmtid="{D5CDD505-2E9C-101B-9397-08002B2CF9AE}" pid="6" name="MSIP_Label_30286cb9-b49f-4646-87a5-340028348160_SiteId">
    <vt:lpwstr>cba9e115-3016-4462-a1ab-a565cba0cdf1</vt:lpwstr>
  </property>
  <property fmtid="{D5CDD505-2E9C-101B-9397-08002B2CF9AE}" pid="7" name="MSIP_Label_30286cb9-b49f-4646-87a5-340028348160_ActionId">
    <vt:lpwstr>d33e25de-4f0b-4fa7-86bd-95428f455b40</vt:lpwstr>
  </property>
  <property fmtid="{D5CDD505-2E9C-101B-9397-08002B2CF9AE}" pid="8" name="MSIP_Label_30286cb9-b49f-4646-87a5-340028348160_ContentBits">
    <vt:lpwstr>1</vt:lpwstr>
  </property>
</Properties>
</file>